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p:cViewPr varScale="1">
        <p:scale>
          <a:sx n="91" d="100"/>
          <a:sy n="91" d="100"/>
        </p:scale>
        <p:origin x="78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F99C64-43C2-4542-935E-B8D6DAFF917C}" type="datetimeFigureOut">
              <a:rPr lang="en-CA" smtClean="0"/>
              <a:pPr/>
              <a:t>2021-11-18</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FF30E3-01BA-4926-BED5-F1DBACDFDF90}" type="slidenum">
              <a:rPr lang="en-CA" smtClean="0"/>
              <a:pPr/>
              <a:t>‹#›</a:t>
            </a:fld>
            <a:endParaRPr lang="en-CA"/>
          </a:p>
        </p:txBody>
      </p:sp>
    </p:spTree>
    <p:extLst>
      <p:ext uri="{BB962C8B-B14F-4D97-AF65-F5344CB8AC3E}">
        <p14:creationId xmlns:p14="http://schemas.microsoft.com/office/powerpoint/2010/main" val="650597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13e8647-9ba7-4a71-b52f-9c84e2481eeb@goodmans"/>
          <p:cNvPicPr>
            <a:picLocks noChangeAspect="1" noChangeArrowheads="1"/>
          </p:cNvPicPr>
          <p:nvPr userDrawn="1"/>
        </p:nvPicPr>
        <p:blipFill>
          <a:blip r:embed="rId2" cstate="print"/>
          <a:srcRect/>
          <a:stretch>
            <a:fillRect/>
          </a:stretch>
        </p:blipFill>
        <p:spPr bwMode="auto">
          <a:xfrm>
            <a:off x="3175" y="6248400"/>
            <a:ext cx="9139238" cy="609600"/>
          </a:xfrm>
          <a:prstGeom prst="rect">
            <a:avLst/>
          </a:prstGeom>
          <a:noFill/>
          <a:ln w="9525">
            <a:noFill/>
            <a:miter lim="800000"/>
            <a:headEnd/>
            <a:tailEnd/>
          </a:ln>
        </p:spPr>
      </p:pic>
      <p:pic>
        <p:nvPicPr>
          <p:cNvPr id="7" name="Picture 3" descr="3cc246fd-deb1-4295-8f69-1a7161102d73@goodmans"/>
          <p:cNvPicPr>
            <a:picLocks noChangeAspect="1" noChangeArrowheads="1"/>
          </p:cNvPicPr>
          <p:nvPr userDrawn="1"/>
        </p:nvPicPr>
        <p:blipFill>
          <a:blip r:embed="rId3" cstate="print"/>
          <a:srcRect/>
          <a:stretch>
            <a:fillRect/>
          </a:stretch>
        </p:blipFill>
        <p:spPr bwMode="auto">
          <a:xfrm>
            <a:off x="0" y="6248400"/>
            <a:ext cx="9144000" cy="609600"/>
          </a:xfrm>
          <a:prstGeom prst="rect">
            <a:avLst/>
          </a:prstGeom>
          <a:noFill/>
          <a:ln w="9525">
            <a:noFill/>
            <a:miter lim="800000"/>
            <a:headEnd/>
            <a:tailEnd/>
          </a:ln>
        </p:spPr>
      </p:pic>
      <p:sp>
        <p:nvSpPr>
          <p:cNvPr id="5" name="Line 7"/>
          <p:cNvSpPr>
            <a:spLocks noChangeShapeType="1"/>
          </p:cNvSpPr>
          <p:nvPr userDrawn="1"/>
        </p:nvSpPr>
        <p:spPr bwMode="auto">
          <a:xfrm>
            <a:off x="1524000" y="3352800"/>
            <a:ext cx="6096000" cy="0"/>
          </a:xfrm>
          <a:prstGeom prst="line">
            <a:avLst/>
          </a:prstGeom>
          <a:noFill/>
          <a:ln w="25400">
            <a:solidFill>
              <a:srgbClr val="333333"/>
            </a:solidFill>
            <a:round/>
            <a:headEnd/>
            <a:tailEnd/>
          </a:ln>
          <a:effectLst/>
        </p:spPr>
        <p:txBody>
          <a:bodyPr wrap="none" tIns="90000" bIns="90000" anchor="ctr"/>
          <a:lstStyle/>
          <a:p>
            <a:pPr algn="ctr" fontAlgn="auto">
              <a:spcBef>
                <a:spcPct val="50000"/>
              </a:spcBef>
              <a:spcAft>
                <a:spcPts val="0"/>
              </a:spcAft>
              <a:defRPr/>
            </a:pPr>
            <a:endParaRPr lang="en-CA">
              <a:latin typeface="+mn-lt"/>
            </a:endParaRPr>
          </a:p>
        </p:txBody>
      </p:sp>
      <p:pic>
        <p:nvPicPr>
          <p:cNvPr id="6" name="Picture 1"/>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3402013" y="5556294"/>
            <a:ext cx="2339975" cy="365036"/>
          </a:xfrm>
          <a:prstGeom prst="rect">
            <a:avLst/>
          </a:prstGeom>
          <a:noFill/>
          <a:ln w="9525">
            <a:noFill/>
            <a:miter lim="800000"/>
            <a:headEnd/>
            <a:tailEnd/>
          </a:ln>
        </p:spPr>
      </p:pic>
      <p:sp>
        <p:nvSpPr>
          <p:cNvPr id="2" name="Title 1"/>
          <p:cNvSpPr>
            <a:spLocks noGrp="1"/>
          </p:cNvSpPr>
          <p:nvPr>
            <p:ph type="ctrTitle"/>
          </p:nvPr>
        </p:nvSpPr>
        <p:spPr>
          <a:xfrm>
            <a:off x="685800" y="1752600"/>
            <a:ext cx="7772400" cy="1470025"/>
          </a:xfrm>
        </p:spPr>
        <p:txBody>
          <a:bodyPr>
            <a:normAutofit/>
          </a:bodyPr>
          <a:lstStyle>
            <a:lvl1pPr algn="ctr">
              <a:defRPr sz="2800"/>
            </a:lvl1pPr>
          </a:lstStyle>
          <a:p>
            <a:r>
              <a:rPr lang="en-US" smtClean="0"/>
              <a:t>Click to edit Master title style</a:t>
            </a:r>
            <a:endParaRPr lang="en-CA" dirty="0"/>
          </a:p>
        </p:txBody>
      </p:sp>
      <p:sp>
        <p:nvSpPr>
          <p:cNvPr id="3" name="Subtitle 2"/>
          <p:cNvSpPr>
            <a:spLocks noGrp="1"/>
          </p:cNvSpPr>
          <p:nvPr>
            <p:ph type="subTitle" idx="1"/>
          </p:nvPr>
        </p:nvSpPr>
        <p:spPr>
          <a:xfrm>
            <a:off x="1371600" y="3505200"/>
            <a:ext cx="6400800" cy="1752600"/>
          </a:xfrm>
        </p:spPr>
        <p:txBody>
          <a:bodyPr>
            <a:normAutofit/>
          </a:bodyPr>
          <a:lstStyle>
            <a:lvl1pPr marL="0" indent="0" algn="ctr">
              <a:buNone/>
              <a:defRPr sz="18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Slide Number Placeholder 3"/>
          <p:cNvSpPr>
            <a:spLocks noGrp="1"/>
          </p:cNvSpPr>
          <p:nvPr>
            <p:ph type="sldNum" sz="quarter" idx="10"/>
          </p:nvPr>
        </p:nvSpPr>
        <p:spPr/>
        <p:txBody>
          <a:bodyPr/>
          <a:lstStyle/>
          <a:p>
            <a:fld id="{CF9BC914-C69D-4A07-AF05-9294CE4F93CA}" type="slidenum">
              <a:rPr lang="en-CA" smtClean="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ith 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Rectangle 3"/>
          <p:cNvSpPr/>
          <p:nvPr userDrawn="1"/>
        </p:nvSpPr>
        <p:spPr>
          <a:xfrm>
            <a:off x="381000" y="6324600"/>
            <a:ext cx="1828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Slide Number Placeholder 4"/>
          <p:cNvSpPr>
            <a:spLocks noGrp="1"/>
          </p:cNvSpPr>
          <p:nvPr>
            <p:ph type="sldNum" sz="quarter" idx="10"/>
          </p:nvPr>
        </p:nvSpPr>
        <p:spPr/>
        <p:txBody>
          <a:bodyPr/>
          <a:lstStyle/>
          <a:p>
            <a:fld id="{CF9BC914-C69D-4A07-AF05-9294CE4F93CA}" type="slidenum">
              <a:rPr lang="en-CA" smtClean="0"/>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990600"/>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1630362"/>
            <a:ext cx="4040188" cy="4541838"/>
          </a:xfrm>
        </p:spPr>
        <p:txBody>
          <a:bodyPr/>
          <a:lstStyle>
            <a:lvl1pPr>
              <a:spcBef>
                <a:spcPts val="300"/>
              </a:spcBef>
              <a:defRPr sz="1800">
                <a:latin typeface="Arial" pitchFamily="34" charset="0"/>
                <a:cs typeface="Arial" pitchFamily="34" charset="0"/>
              </a:defRPr>
            </a:lvl1pPr>
            <a:lvl2pPr>
              <a:spcBef>
                <a:spcPts val="200"/>
              </a:spcBef>
              <a:defRPr sz="1600">
                <a:latin typeface="Arial" pitchFamily="34" charset="0"/>
                <a:cs typeface="Arial" pitchFamily="34" charset="0"/>
              </a:defRPr>
            </a:lvl2pPr>
            <a:lvl3pPr>
              <a:spcBef>
                <a:spcPts val="200"/>
              </a:spcBef>
              <a:defRPr sz="1600">
                <a:latin typeface="Arial" pitchFamily="34" charset="0"/>
                <a:cs typeface="Arial" pitchFamily="34" charset="0"/>
              </a:defRPr>
            </a:lvl3pPr>
            <a:lvl4pPr>
              <a:spcBef>
                <a:spcPts val="100"/>
              </a:spcBef>
              <a:defRPr sz="1400">
                <a:latin typeface="Arial" pitchFamily="34" charset="0"/>
                <a:cs typeface="Arial" pitchFamily="34" charset="0"/>
              </a:defRPr>
            </a:lvl4pPr>
            <a:lvl5pPr>
              <a:spcBef>
                <a:spcPts val="100"/>
              </a:spcBef>
              <a:defRPr sz="14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Text Placeholder 4"/>
          <p:cNvSpPr>
            <a:spLocks noGrp="1"/>
          </p:cNvSpPr>
          <p:nvPr>
            <p:ph type="body" sz="quarter" idx="3"/>
          </p:nvPr>
        </p:nvSpPr>
        <p:spPr>
          <a:xfrm>
            <a:off x="4645025" y="990600"/>
            <a:ext cx="4041775" cy="639762"/>
          </a:xfrm>
        </p:spPr>
        <p:txBody>
          <a:bodyPr anchor="b"/>
          <a:lstStyle>
            <a:lvl1pPr marL="0" indent="0">
              <a:buNone/>
              <a:defRPr sz="20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1630362"/>
            <a:ext cx="4041775" cy="4541838"/>
          </a:xfrm>
        </p:spPr>
        <p:txBody>
          <a:bodyPr/>
          <a:lstStyle>
            <a:lvl1pPr>
              <a:spcBef>
                <a:spcPts val="300"/>
              </a:spcBef>
              <a:defRPr sz="1800">
                <a:latin typeface="Arial" pitchFamily="34" charset="0"/>
                <a:cs typeface="Arial" pitchFamily="34" charset="0"/>
              </a:defRPr>
            </a:lvl1pPr>
            <a:lvl2pPr>
              <a:spcBef>
                <a:spcPts val="200"/>
              </a:spcBef>
              <a:defRPr sz="1600">
                <a:latin typeface="Arial" pitchFamily="34" charset="0"/>
                <a:cs typeface="Arial" pitchFamily="34" charset="0"/>
              </a:defRPr>
            </a:lvl2pPr>
            <a:lvl3pPr>
              <a:spcBef>
                <a:spcPts val="200"/>
              </a:spcBef>
              <a:defRPr sz="1600">
                <a:latin typeface="Arial" pitchFamily="34" charset="0"/>
                <a:cs typeface="Arial" pitchFamily="34" charset="0"/>
              </a:defRPr>
            </a:lvl3pPr>
            <a:lvl4pPr>
              <a:spcBef>
                <a:spcPts val="100"/>
              </a:spcBef>
              <a:defRPr sz="1400">
                <a:latin typeface="Arial" pitchFamily="34" charset="0"/>
                <a:cs typeface="Arial" pitchFamily="34" charset="0"/>
              </a:defRPr>
            </a:lvl4pPr>
            <a:lvl5pPr>
              <a:spcBef>
                <a:spcPts val="100"/>
              </a:spcBef>
              <a:defRPr sz="14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7" name="Slide Number Placeholder 6"/>
          <p:cNvSpPr>
            <a:spLocks noGrp="1"/>
          </p:cNvSpPr>
          <p:nvPr>
            <p:ph type="sldNum" sz="quarter" idx="10"/>
          </p:nvPr>
        </p:nvSpPr>
        <p:spPr/>
        <p:txBody>
          <a:bodyPr/>
          <a:lstStyle/>
          <a:p>
            <a:fld id="{CF9BC914-C69D-4A07-AF05-9294CE4F93CA}" type="slidenum">
              <a:rPr lang="en-CA" smtClean="0"/>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p>
            <a:fld id="{CF9BC914-C69D-4A07-AF05-9294CE4F93CA}" type="slidenum">
              <a:rPr lang="en-CA" smtClean="0"/>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 NO LOGO">
    <p:spTree>
      <p:nvGrpSpPr>
        <p:cNvPr id="1" name=""/>
        <p:cNvGrpSpPr/>
        <p:nvPr/>
      </p:nvGrpSpPr>
      <p:grpSpPr>
        <a:xfrm>
          <a:off x="0" y="0"/>
          <a:ext cx="0" cy="0"/>
          <a:chOff x="0" y="0"/>
          <a:chExt cx="0" cy="0"/>
        </a:xfrm>
      </p:grpSpPr>
      <p:sp>
        <p:nvSpPr>
          <p:cNvPr id="3" name="TextBox 2"/>
          <p:cNvSpPr txBox="1"/>
          <p:nvPr userDrawn="1"/>
        </p:nvSpPr>
        <p:spPr>
          <a:xfrm>
            <a:off x="381000" y="6391275"/>
            <a:ext cx="2057400" cy="381000"/>
          </a:xfrm>
          <a:prstGeom prst="rect">
            <a:avLst/>
          </a:prstGeom>
          <a:solidFill>
            <a:schemeClr val="bg1"/>
          </a:solidFill>
          <a:ln>
            <a:solidFill>
              <a:schemeClr val="bg1"/>
            </a:solidFill>
          </a:ln>
        </p:spPr>
        <p:txBody>
          <a:bodyPr>
            <a:spAutoFit/>
          </a:bodyPr>
          <a:lstStyle/>
          <a:p>
            <a:pPr fontAlgn="auto">
              <a:spcBef>
                <a:spcPts val="0"/>
              </a:spcBef>
              <a:spcAft>
                <a:spcPts val="0"/>
              </a:spcAft>
              <a:defRPr/>
            </a:pPr>
            <a:endParaRPr lang="en-CA" dirty="0">
              <a:latin typeface="+mn-lt"/>
            </a:endParaRPr>
          </a:p>
        </p:txBody>
      </p:sp>
      <p:sp>
        <p:nvSpPr>
          <p:cNvPr id="2" name="Title 1"/>
          <p:cNvSpPr>
            <a:spLocks noGrp="1"/>
          </p:cNvSpPr>
          <p:nvPr>
            <p:ph type="title"/>
          </p:nvPr>
        </p:nvSpPr>
        <p:spPr/>
        <p:txBody>
          <a:bodyPr/>
          <a:lstStyle/>
          <a:p>
            <a:r>
              <a:rPr lang="en-US" smtClean="0"/>
              <a:t>Click to edit Master title style</a:t>
            </a:r>
            <a:endParaRPr lang="en-CA"/>
          </a:p>
        </p:txBody>
      </p:sp>
      <p:sp>
        <p:nvSpPr>
          <p:cNvPr id="4" name="Slide Number Placeholder 3"/>
          <p:cNvSpPr>
            <a:spLocks noGrp="1"/>
          </p:cNvSpPr>
          <p:nvPr>
            <p:ph type="sldNum" sz="quarter" idx="10"/>
          </p:nvPr>
        </p:nvSpPr>
        <p:spPr/>
        <p:txBody>
          <a:bodyPr/>
          <a:lstStyle/>
          <a:p>
            <a:fld id="{CF9BC914-C69D-4A07-AF05-9294CE4F93CA}"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ragraph Only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dirty="0"/>
          </a:p>
        </p:txBody>
      </p:sp>
      <p:sp>
        <p:nvSpPr>
          <p:cNvPr id="3" name="Content Placeholder 2"/>
          <p:cNvSpPr>
            <a:spLocks noGrp="1"/>
          </p:cNvSpPr>
          <p:nvPr>
            <p:ph idx="1"/>
          </p:nvPr>
        </p:nvSpPr>
        <p:spPr/>
        <p:txBody>
          <a:bodyPr/>
          <a:lstStyle>
            <a:lvl1pPr marL="0" indent="0">
              <a:spcBef>
                <a:spcPts val="100"/>
              </a:spcBef>
              <a:buFontTx/>
              <a:buNone/>
              <a:defRPr b="0"/>
            </a:lvl1pPr>
            <a:lvl2pPr marL="0" indent="0">
              <a:spcBef>
                <a:spcPts val="100"/>
              </a:spcBef>
              <a:buFontTx/>
              <a:buNone/>
              <a:defRPr/>
            </a:lvl2pPr>
            <a:lvl3pPr marL="0" indent="0">
              <a:spcBef>
                <a:spcPts val="100"/>
              </a:spcBef>
              <a:buFontTx/>
              <a:buNone/>
              <a:defRPr/>
            </a:lvl3pPr>
            <a:lvl4pPr marL="0" indent="0">
              <a:spcBef>
                <a:spcPts val="100"/>
              </a:spcBef>
              <a:buFontTx/>
              <a:buNone/>
              <a:defRPr/>
            </a:lvl4pPr>
            <a:lvl5pPr marL="0" indent="0">
              <a:spcBef>
                <a:spcPts val="100"/>
              </a:spcBef>
              <a:buFontTx/>
              <a:buNone/>
              <a:defRPr/>
            </a:lvl5pPr>
          </a:lstStyle>
          <a:p>
            <a:pPr lvl="0"/>
            <a:r>
              <a:rPr lang="en-US" smtClean="0"/>
              <a:t>Edit Master text styles</a:t>
            </a:r>
          </a:p>
        </p:txBody>
      </p:sp>
      <p:sp>
        <p:nvSpPr>
          <p:cNvPr id="4" name="Slide Number Placeholder 3"/>
          <p:cNvSpPr>
            <a:spLocks noGrp="1"/>
          </p:cNvSpPr>
          <p:nvPr>
            <p:ph type="sldNum" sz="quarter" idx="10"/>
          </p:nvPr>
        </p:nvSpPr>
        <p:spPr/>
        <p:txBody>
          <a:bodyPr/>
          <a:lstStyle/>
          <a:p>
            <a:fld id="{CF9BC914-C69D-4A07-AF05-9294CE4F93CA}"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Section Header Layout">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rmAutofit/>
          </a:bodyPr>
          <a:lstStyle>
            <a:lvl1pPr algn="ctr">
              <a:defRPr sz="3600"/>
            </a:lvl1pPr>
          </a:lstStyle>
          <a:p>
            <a:r>
              <a:rPr lang="en-US" smtClean="0"/>
              <a:t>Click to edit Master title style</a:t>
            </a:r>
            <a:endParaRPr lang="en-CA" dirty="0"/>
          </a:p>
        </p:txBody>
      </p:sp>
      <p:sp>
        <p:nvSpPr>
          <p:cNvPr id="3" name="Subtitle 2"/>
          <p:cNvSpPr>
            <a:spLocks noGrp="1"/>
          </p:cNvSpPr>
          <p:nvPr>
            <p:ph type="subTitle" idx="1"/>
          </p:nvPr>
        </p:nvSpPr>
        <p:spPr>
          <a:xfrm>
            <a:off x="1371600" y="3505200"/>
            <a:ext cx="6400800" cy="1752600"/>
          </a:xfrm>
        </p:spPr>
        <p:txBody>
          <a:bodyPr>
            <a:normAutofit/>
          </a:bodyPr>
          <a:lstStyle>
            <a:lvl1pPr marL="0" indent="0" algn="ctr">
              <a:buNone/>
              <a:defRPr sz="18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7159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CA" dirty="0" smtClean="0"/>
          </a:p>
        </p:txBody>
      </p:sp>
      <p:sp>
        <p:nvSpPr>
          <p:cNvPr id="1027" name="Text Placeholder 2"/>
          <p:cNvSpPr>
            <a:spLocks noGrp="1"/>
          </p:cNvSpPr>
          <p:nvPr>
            <p:ph type="body" idx="1"/>
          </p:nvPr>
        </p:nvSpPr>
        <p:spPr bwMode="auto">
          <a:xfrm>
            <a:off x="457200" y="1066800"/>
            <a:ext cx="8229600" cy="5059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smtClean="0"/>
          </a:p>
        </p:txBody>
      </p:sp>
      <p:sp>
        <p:nvSpPr>
          <p:cNvPr id="7" name="Line 8"/>
          <p:cNvSpPr>
            <a:spLocks noChangeShapeType="1"/>
          </p:cNvSpPr>
          <p:nvPr/>
        </p:nvSpPr>
        <p:spPr bwMode="auto">
          <a:xfrm>
            <a:off x="0" y="990600"/>
            <a:ext cx="9144000" cy="0"/>
          </a:xfrm>
          <a:prstGeom prst="line">
            <a:avLst/>
          </a:prstGeom>
          <a:noFill/>
          <a:ln w="19050">
            <a:solidFill>
              <a:schemeClr val="tx1"/>
            </a:solidFill>
            <a:round/>
            <a:headEnd/>
            <a:tailEnd/>
          </a:ln>
          <a:effectLst/>
        </p:spPr>
        <p:txBody>
          <a:bodyPr wrap="none"/>
          <a:lstStyle/>
          <a:p>
            <a:pPr algn="ctr" fontAlgn="auto">
              <a:spcBef>
                <a:spcPct val="50000"/>
              </a:spcBef>
              <a:spcAft>
                <a:spcPts val="0"/>
              </a:spcAft>
              <a:defRPr/>
            </a:pPr>
            <a:endParaRPr lang="en-CA">
              <a:latin typeface="+mn-lt"/>
            </a:endParaRPr>
          </a:p>
        </p:txBody>
      </p:sp>
      <p:sp>
        <p:nvSpPr>
          <p:cNvPr id="8" name="Line 4"/>
          <p:cNvSpPr>
            <a:spLocks noChangeShapeType="1"/>
          </p:cNvSpPr>
          <p:nvPr/>
        </p:nvSpPr>
        <p:spPr bwMode="auto">
          <a:xfrm>
            <a:off x="0" y="6248400"/>
            <a:ext cx="9144000" cy="0"/>
          </a:xfrm>
          <a:prstGeom prst="line">
            <a:avLst/>
          </a:prstGeom>
          <a:noFill/>
          <a:ln w="19050">
            <a:solidFill>
              <a:schemeClr val="tx1"/>
            </a:solidFill>
            <a:round/>
            <a:headEnd/>
            <a:tailEnd/>
          </a:ln>
          <a:effectLst/>
        </p:spPr>
        <p:txBody>
          <a:bodyPr wrap="none"/>
          <a:lstStyle/>
          <a:p>
            <a:pPr algn="ctr" fontAlgn="auto">
              <a:spcBef>
                <a:spcPct val="50000"/>
              </a:spcBef>
              <a:spcAft>
                <a:spcPts val="0"/>
              </a:spcAft>
              <a:defRPr/>
            </a:pPr>
            <a:endParaRPr lang="en-CA">
              <a:latin typeface="+mn-lt"/>
            </a:endParaRPr>
          </a:p>
        </p:txBody>
      </p:sp>
      <p:pic>
        <p:nvPicPr>
          <p:cNvPr id="1030" name="Picture 1"/>
          <p:cNvPicPr>
            <a:picLocks noChangeAspect="1" noChangeArrowheads="1"/>
          </p:cNvPicPr>
          <p:nvPr/>
        </p:nvPicPr>
        <p:blipFill>
          <a:blip r:embed="rId10" cstate="print">
            <a:extLst>
              <a:ext uri="{28A0092B-C50C-407E-A947-70E740481C1C}">
                <a14:useLocalDpi xmlns:a14="http://schemas.microsoft.com/office/drawing/2010/main" val="0"/>
              </a:ext>
            </a:extLst>
          </a:blip>
          <a:stretch>
            <a:fillRect/>
          </a:stretch>
        </p:blipFill>
        <p:spPr bwMode="auto">
          <a:xfrm>
            <a:off x="439147" y="6410325"/>
            <a:ext cx="1729968" cy="269875"/>
          </a:xfrm>
          <a:prstGeom prst="rect">
            <a:avLst/>
          </a:prstGeom>
          <a:noFill/>
          <a:ln w="9525">
            <a:noFill/>
            <a:miter lim="800000"/>
            <a:headEnd/>
            <a:tailEnd/>
          </a:ln>
        </p:spPr>
      </p:pic>
      <p:sp>
        <p:nvSpPr>
          <p:cNvPr id="9" name="Slide Number Placeholder 8"/>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9BC914-C69D-4A07-AF05-9294CE4F93CA}"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68" r:id="rId1"/>
    <p:sldLayoutId id="2147483664" r:id="rId2"/>
    <p:sldLayoutId id="2147483671" r:id="rId3"/>
    <p:sldLayoutId id="2147483665" r:id="rId4"/>
    <p:sldLayoutId id="2147483666" r:id="rId5"/>
    <p:sldLayoutId id="2147483669" r:id="rId6"/>
    <p:sldLayoutId id="2147483672" r:id="rId7"/>
    <p:sldLayoutId id="2147483667" r:id="rId8"/>
  </p:sldLayoutIdLst>
  <p:hf hdr="0" ftr="0" dt="0"/>
  <p:txStyles>
    <p:titleStyle>
      <a:lvl1pPr algn="l" rtl="0" eaLnBrk="1" fontAlgn="base" hangingPunct="1">
        <a:spcBef>
          <a:spcPct val="0"/>
        </a:spcBef>
        <a:spcAft>
          <a:spcPct val="0"/>
        </a:spcAft>
        <a:defRPr sz="2800" kern="1200">
          <a:solidFill>
            <a:schemeClr val="tx1"/>
          </a:solidFill>
          <a:latin typeface="Arial Black" pitchFamily="34" charset="0"/>
          <a:ea typeface="+mj-ea"/>
          <a:cs typeface="+mj-cs"/>
        </a:defRPr>
      </a:lvl1pPr>
      <a:lvl2pPr algn="l" rtl="0" eaLnBrk="1" fontAlgn="base" hangingPunct="1">
        <a:spcBef>
          <a:spcPct val="0"/>
        </a:spcBef>
        <a:spcAft>
          <a:spcPct val="0"/>
        </a:spcAft>
        <a:defRPr sz="2800">
          <a:solidFill>
            <a:schemeClr val="tx1"/>
          </a:solidFill>
          <a:latin typeface="Arial Black" pitchFamily="34" charset="0"/>
        </a:defRPr>
      </a:lvl2pPr>
      <a:lvl3pPr algn="l" rtl="0" eaLnBrk="1" fontAlgn="base" hangingPunct="1">
        <a:spcBef>
          <a:spcPct val="0"/>
        </a:spcBef>
        <a:spcAft>
          <a:spcPct val="0"/>
        </a:spcAft>
        <a:defRPr sz="2800">
          <a:solidFill>
            <a:schemeClr val="tx1"/>
          </a:solidFill>
          <a:latin typeface="Arial Black" pitchFamily="34" charset="0"/>
        </a:defRPr>
      </a:lvl3pPr>
      <a:lvl4pPr algn="l" rtl="0" eaLnBrk="1" fontAlgn="base" hangingPunct="1">
        <a:spcBef>
          <a:spcPct val="0"/>
        </a:spcBef>
        <a:spcAft>
          <a:spcPct val="0"/>
        </a:spcAft>
        <a:defRPr sz="2800">
          <a:solidFill>
            <a:schemeClr val="tx1"/>
          </a:solidFill>
          <a:latin typeface="Arial Black" pitchFamily="34" charset="0"/>
        </a:defRPr>
      </a:lvl4pPr>
      <a:lvl5pPr algn="l" rtl="0" eaLnBrk="1" fontAlgn="base" hangingPunct="1">
        <a:spcBef>
          <a:spcPct val="0"/>
        </a:spcBef>
        <a:spcAft>
          <a:spcPct val="0"/>
        </a:spcAft>
        <a:defRPr sz="2800">
          <a:solidFill>
            <a:schemeClr val="tx1"/>
          </a:solidFill>
          <a:latin typeface="Arial Black" pitchFamily="34" charset="0"/>
        </a:defRPr>
      </a:lvl5pPr>
      <a:lvl6pPr marL="457200" algn="l" rtl="0" eaLnBrk="1" fontAlgn="base" hangingPunct="1">
        <a:spcBef>
          <a:spcPct val="0"/>
        </a:spcBef>
        <a:spcAft>
          <a:spcPct val="0"/>
        </a:spcAft>
        <a:defRPr sz="2800">
          <a:solidFill>
            <a:schemeClr val="tx1"/>
          </a:solidFill>
          <a:latin typeface="Arial Black" pitchFamily="34" charset="0"/>
        </a:defRPr>
      </a:lvl6pPr>
      <a:lvl7pPr marL="914400" algn="l" rtl="0" eaLnBrk="1" fontAlgn="base" hangingPunct="1">
        <a:spcBef>
          <a:spcPct val="0"/>
        </a:spcBef>
        <a:spcAft>
          <a:spcPct val="0"/>
        </a:spcAft>
        <a:defRPr sz="2800">
          <a:solidFill>
            <a:schemeClr val="tx1"/>
          </a:solidFill>
          <a:latin typeface="Arial Black" pitchFamily="34" charset="0"/>
        </a:defRPr>
      </a:lvl7pPr>
      <a:lvl8pPr marL="1371600" algn="l" rtl="0" eaLnBrk="1" fontAlgn="base" hangingPunct="1">
        <a:spcBef>
          <a:spcPct val="0"/>
        </a:spcBef>
        <a:spcAft>
          <a:spcPct val="0"/>
        </a:spcAft>
        <a:defRPr sz="2800">
          <a:solidFill>
            <a:schemeClr val="tx1"/>
          </a:solidFill>
          <a:latin typeface="Arial Black" pitchFamily="34" charset="0"/>
        </a:defRPr>
      </a:lvl8pPr>
      <a:lvl9pPr marL="1828800" algn="l" rtl="0" eaLnBrk="1" fontAlgn="base" hangingPunct="1">
        <a:spcBef>
          <a:spcPct val="0"/>
        </a:spcBef>
        <a:spcAft>
          <a:spcPct val="0"/>
        </a:spcAft>
        <a:defRPr sz="2800">
          <a:solidFill>
            <a:schemeClr val="tx1"/>
          </a:solidFill>
          <a:latin typeface="Arial Black" pitchFamily="34" charset="0"/>
        </a:defRPr>
      </a:lvl9pPr>
    </p:titleStyle>
    <p:bodyStyle>
      <a:lvl1pPr marL="228600" indent="-228600" algn="l" rtl="0" eaLnBrk="1" fontAlgn="base" hangingPunct="1">
        <a:spcBef>
          <a:spcPts val="400"/>
        </a:spcBef>
        <a:spcAft>
          <a:spcPct val="0"/>
        </a:spcAft>
        <a:buFont typeface="Arial Black" pitchFamily="34" charset="0"/>
        <a:buChar char="•"/>
        <a:defRPr sz="2000" b="1" kern="1200">
          <a:solidFill>
            <a:schemeClr val="tx1"/>
          </a:solidFill>
          <a:latin typeface="Arial" pitchFamily="34" charset="0"/>
          <a:ea typeface="+mn-ea"/>
          <a:cs typeface="Arial" pitchFamily="34" charset="0"/>
        </a:defRPr>
      </a:lvl1pPr>
      <a:lvl2pPr marL="457200" indent="-228600" algn="l" rtl="0" eaLnBrk="1" fontAlgn="base" hangingPunct="1">
        <a:spcBef>
          <a:spcPts val="300"/>
        </a:spcBef>
        <a:spcAft>
          <a:spcPct val="0"/>
        </a:spcAft>
        <a:buClr>
          <a:srgbClr val="FF0000"/>
        </a:buClr>
        <a:buFont typeface="Wingdings 2" pitchFamily="18" charset="2"/>
        <a:buChar char=""/>
        <a:defRPr kern="1200">
          <a:solidFill>
            <a:schemeClr val="tx1"/>
          </a:solidFill>
          <a:latin typeface="Arial" pitchFamily="34" charset="0"/>
          <a:ea typeface="+mn-ea"/>
          <a:cs typeface="Arial" pitchFamily="34" charset="0"/>
        </a:defRPr>
      </a:lvl2pPr>
      <a:lvl3pPr marL="685800" indent="-228600" algn="l" rtl="0" eaLnBrk="1" fontAlgn="base" hangingPunct="1">
        <a:spcBef>
          <a:spcPts val="300"/>
        </a:spcBef>
        <a:spcAft>
          <a:spcPct val="0"/>
        </a:spcAft>
        <a:buFont typeface="Wingdings 3" pitchFamily="18" charset="2"/>
        <a:buChar char=""/>
        <a:defRPr sz="1600" kern="1200">
          <a:solidFill>
            <a:schemeClr val="tx1"/>
          </a:solidFill>
          <a:latin typeface="Arial" pitchFamily="34" charset="0"/>
          <a:ea typeface="+mn-ea"/>
          <a:cs typeface="Arial" pitchFamily="34" charset="0"/>
        </a:defRPr>
      </a:lvl3pPr>
      <a:lvl4pPr marL="914400" indent="-228600" algn="l" rtl="0" eaLnBrk="1" fontAlgn="base" hangingPunct="1">
        <a:spcBef>
          <a:spcPts val="200"/>
        </a:spcBef>
        <a:spcAft>
          <a:spcPct val="0"/>
        </a:spcAft>
        <a:buClr>
          <a:srgbClr val="FF0000"/>
        </a:buClr>
        <a:buFont typeface="Arial" pitchFamily="34" charset="0"/>
        <a:buChar char="−"/>
        <a:defRPr sz="1400" kern="1200">
          <a:solidFill>
            <a:schemeClr val="tx1"/>
          </a:solidFill>
          <a:latin typeface="Arial" pitchFamily="34" charset="0"/>
          <a:ea typeface="+mn-ea"/>
          <a:cs typeface="Arial" pitchFamily="34" charset="0"/>
        </a:defRPr>
      </a:lvl4pPr>
      <a:lvl5pPr marL="1143000" indent="-228600" algn="l" rtl="0" eaLnBrk="1" fontAlgn="base" hangingPunct="1">
        <a:spcBef>
          <a:spcPts val="200"/>
        </a:spcBef>
        <a:spcAft>
          <a:spcPct val="0"/>
        </a:spcAft>
        <a:buFont typeface="Arial" charset="0"/>
        <a:buChar char="●"/>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p:txBody>
          <a:bodyPr/>
          <a:lstStyle/>
          <a:p>
            <a:r>
              <a:rPr lang="en-US" dirty="0"/>
              <a:t>Safeguarding Real Estate </a:t>
            </a:r>
            <a:r>
              <a:rPr lang="en-US" dirty="0" smtClean="0"/>
              <a:t>Transactions </a:t>
            </a:r>
            <a:r>
              <a:rPr lang="en-US" dirty="0"/>
              <a:t>2021</a:t>
            </a:r>
            <a:br>
              <a:rPr lang="en-US" dirty="0"/>
            </a:br>
            <a:r>
              <a:rPr lang="en-CA" i="1" dirty="0" smtClean="0"/>
              <a:t>To </a:t>
            </a:r>
            <a:r>
              <a:rPr lang="en-CA" i="1" dirty="0"/>
              <a:t>Tender or not to tender</a:t>
            </a:r>
            <a:r>
              <a:rPr lang="en-CA" i="1" dirty="0" smtClean="0"/>
              <a:t>?</a:t>
            </a:r>
            <a:endParaRPr lang="en-CA" i="1" dirty="0" smtClean="0"/>
          </a:p>
        </p:txBody>
      </p:sp>
      <p:sp>
        <p:nvSpPr>
          <p:cNvPr id="5123" name="Subtitle 2"/>
          <p:cNvSpPr>
            <a:spLocks noGrp="1"/>
          </p:cNvSpPr>
          <p:nvPr>
            <p:ph type="subTitle" idx="1"/>
          </p:nvPr>
        </p:nvSpPr>
        <p:spPr/>
        <p:txBody>
          <a:bodyPr/>
          <a:lstStyle/>
          <a:p>
            <a:r>
              <a:rPr lang="en-US" dirty="0" smtClean="0">
                <a:latin typeface="Arial" charset="0"/>
                <a:cs typeface="Arial" charset="0"/>
              </a:rPr>
              <a:t>Mark Dunn</a:t>
            </a:r>
            <a:endParaRPr lang="en-US" dirty="0" smtClean="0">
              <a:latin typeface="Arial" charset="0"/>
              <a:cs typeface="Arial" charset="0"/>
            </a:endParaRPr>
          </a:p>
          <a:p>
            <a:r>
              <a:rPr lang="en-CA" dirty="0"/>
              <a:t>November 17, 2021</a:t>
            </a:r>
            <a:endParaRPr lang="en-CA"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CA" dirty="0"/>
              <a:t>Second question: accept the repudiation or insist on performance</a:t>
            </a:r>
            <a:r>
              <a:rPr lang="en-CA" dirty="0" smtClean="0"/>
              <a:t>?</a:t>
            </a:r>
            <a:endParaRPr lang="en-CA" dirty="0"/>
          </a:p>
        </p:txBody>
      </p:sp>
      <p:sp>
        <p:nvSpPr>
          <p:cNvPr id="3" name="Content Placeholder 2"/>
          <p:cNvSpPr>
            <a:spLocks noGrp="1"/>
          </p:cNvSpPr>
          <p:nvPr>
            <p:ph idx="1"/>
          </p:nvPr>
        </p:nvSpPr>
        <p:spPr>
          <a:xfrm>
            <a:off x="457200" y="1066800"/>
            <a:ext cx="8382000" cy="5059363"/>
          </a:xfrm>
        </p:spPr>
        <p:txBody>
          <a:bodyPr/>
          <a:lstStyle/>
          <a:p>
            <a:pPr lvl="2"/>
            <a:r>
              <a:rPr lang="en-CA" dirty="0"/>
              <a:t>When there is a </a:t>
            </a:r>
            <a:r>
              <a:rPr lang="en-CA" dirty="0" err="1"/>
              <a:t>repudiatory</a:t>
            </a:r>
            <a:r>
              <a:rPr lang="en-CA" dirty="0"/>
              <a:t> breach, the innocent party has a choice to make.  It can either: </a:t>
            </a:r>
          </a:p>
          <a:p>
            <a:pPr lvl="3"/>
            <a:r>
              <a:rPr lang="en-CA" dirty="0"/>
              <a:t>Accept the repudiation, which brings the contract to an end.  The injured party can then sue for damages; or, </a:t>
            </a:r>
          </a:p>
          <a:p>
            <a:pPr lvl="3"/>
            <a:r>
              <a:rPr lang="en-CA" dirty="0"/>
              <a:t>Insist on performance, which keeps the contract alive.  The injured party can still sue for damages</a:t>
            </a:r>
            <a:r>
              <a:rPr lang="en-CA" dirty="0" smtClean="0"/>
              <a:t>.</a:t>
            </a:r>
          </a:p>
          <a:p>
            <a:pPr lvl="3"/>
            <a:endParaRPr lang="en-CA" dirty="0"/>
          </a:p>
          <a:p>
            <a:pPr lvl="2"/>
            <a:r>
              <a:rPr lang="en-CA" dirty="0"/>
              <a:t>An accepted repudiation brings a contract to an end.  </a:t>
            </a:r>
          </a:p>
          <a:p>
            <a:pPr lvl="3"/>
            <a:r>
              <a:rPr lang="en-CA" dirty="0"/>
              <a:t>If the repudiation is accepted, there is no need to tender.  This makes sense, because there is no contract left to complete.</a:t>
            </a:r>
          </a:p>
          <a:p>
            <a:pPr lvl="4">
              <a:buFont typeface="Arial" panose="020B0604020202020204" pitchFamily="34" charset="0"/>
              <a:buChar char="•"/>
            </a:pPr>
            <a:r>
              <a:rPr lang="en-CA" i="1" dirty="0" err="1"/>
              <a:t>Mondino</a:t>
            </a:r>
            <a:r>
              <a:rPr lang="en-CA" i="1" dirty="0"/>
              <a:t> v. </a:t>
            </a:r>
            <a:r>
              <a:rPr lang="en-CA" i="1" dirty="0" err="1"/>
              <a:t>Mondino</a:t>
            </a:r>
            <a:r>
              <a:rPr lang="en-CA" i="1" dirty="0"/>
              <a:t> </a:t>
            </a:r>
            <a:r>
              <a:rPr lang="en-CA" dirty="0"/>
              <a:t>2004 </a:t>
            </a:r>
            <a:r>
              <a:rPr lang="en-CA" dirty="0" err="1"/>
              <a:t>CarswellOnt</a:t>
            </a:r>
            <a:r>
              <a:rPr lang="en-CA" dirty="0"/>
              <a:t> 1072 at para. 37</a:t>
            </a:r>
            <a:r>
              <a:rPr lang="en-CA" dirty="0" smtClean="0"/>
              <a:t>.</a:t>
            </a:r>
            <a:br>
              <a:rPr lang="en-CA" dirty="0" smtClean="0"/>
            </a:br>
            <a:endParaRPr lang="en-CA" dirty="0"/>
          </a:p>
          <a:p>
            <a:pPr lvl="2"/>
            <a:r>
              <a:rPr lang="en-CA" dirty="0"/>
              <a:t>An accepted repudiation </a:t>
            </a:r>
            <a:r>
              <a:rPr lang="en-CA" i="1" dirty="0"/>
              <a:t>does not </a:t>
            </a:r>
            <a:r>
              <a:rPr lang="en-CA" dirty="0"/>
              <a:t>necessarily</a:t>
            </a:r>
            <a:r>
              <a:rPr lang="en-CA" i="1" dirty="0"/>
              <a:t> </a:t>
            </a:r>
            <a:r>
              <a:rPr lang="en-CA" dirty="0"/>
              <a:t>end the obligation to show that the innocent party </a:t>
            </a:r>
            <a:r>
              <a:rPr lang="en-CA" i="1" dirty="0"/>
              <a:t>would have </a:t>
            </a:r>
            <a:r>
              <a:rPr lang="en-CA" dirty="0"/>
              <a:t>been ready, willing and able to close on the closing date.</a:t>
            </a:r>
          </a:p>
          <a:p>
            <a:pPr lvl="3"/>
            <a:r>
              <a:rPr lang="en-CA" dirty="0"/>
              <a:t>To obtain a meaningful remedy for breach of contract then the innocent party will generally need to show that but for the breach it would have been ready, willing and able to complete the transaction.</a:t>
            </a:r>
          </a:p>
          <a:p>
            <a:pPr lvl="4">
              <a:buFont typeface="Arial" panose="020B0604020202020204" pitchFamily="34" charset="0"/>
              <a:buChar char="•"/>
            </a:pPr>
            <a:r>
              <a:rPr lang="en-CA" dirty="0"/>
              <a:t>This is a matter of causation.  Contract damages must put the injured party it would be in but-for the breach.  If the contract would have failed whether or not there was a breach then damages are usually nominal.</a:t>
            </a:r>
          </a:p>
          <a:p>
            <a:pPr lvl="4">
              <a:buFont typeface="Arial" panose="020B0604020202020204" pitchFamily="34" charset="0"/>
              <a:buChar char="•"/>
            </a:pPr>
            <a:r>
              <a:rPr lang="en-CA" dirty="0"/>
              <a:t>In certain cases, the injured party may be able to retain the deposit.</a:t>
            </a:r>
          </a:p>
          <a:p>
            <a:pPr marL="0" indent="0">
              <a:buNone/>
            </a:pPr>
            <a:endParaRPr lang="en-CA" dirty="0"/>
          </a:p>
        </p:txBody>
      </p:sp>
      <p:sp>
        <p:nvSpPr>
          <p:cNvPr id="4" name="Slide Number Placeholder 3"/>
          <p:cNvSpPr>
            <a:spLocks noGrp="1"/>
          </p:cNvSpPr>
          <p:nvPr>
            <p:ph type="sldNum" sz="quarter" idx="10"/>
          </p:nvPr>
        </p:nvSpPr>
        <p:spPr/>
        <p:txBody>
          <a:bodyPr/>
          <a:lstStyle/>
          <a:p>
            <a:fld id="{CF9BC914-C69D-4A07-AF05-9294CE4F93CA}" type="slidenum">
              <a:rPr lang="en-CA" smtClean="0"/>
              <a:t>9</a:t>
            </a:fld>
            <a:endParaRPr lang="en-CA"/>
          </a:p>
        </p:txBody>
      </p:sp>
    </p:spTree>
    <p:extLst>
      <p:ext uri="{BB962C8B-B14F-4D97-AF65-F5344CB8AC3E}">
        <p14:creationId xmlns:p14="http://schemas.microsoft.com/office/powerpoint/2010/main" val="1925377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CA" dirty="0"/>
              <a:t>Second question: accept the repudiation or insist on performance</a:t>
            </a:r>
            <a:r>
              <a:rPr lang="en-CA" dirty="0" smtClean="0"/>
              <a:t>?</a:t>
            </a:r>
            <a:endParaRPr lang="en-CA" dirty="0"/>
          </a:p>
        </p:txBody>
      </p:sp>
      <p:sp>
        <p:nvSpPr>
          <p:cNvPr id="3" name="Content Placeholder 2"/>
          <p:cNvSpPr>
            <a:spLocks noGrp="1"/>
          </p:cNvSpPr>
          <p:nvPr>
            <p:ph idx="1"/>
          </p:nvPr>
        </p:nvSpPr>
        <p:spPr>
          <a:xfrm>
            <a:off x="457200" y="1219200"/>
            <a:ext cx="8229600" cy="4906963"/>
          </a:xfrm>
        </p:spPr>
        <p:txBody>
          <a:bodyPr/>
          <a:lstStyle/>
          <a:p>
            <a:pPr lvl="3"/>
            <a:r>
              <a:rPr lang="en-CA" dirty="0"/>
              <a:t>Tender is not the only way to prove that the innocent party is (or would be) ready to close.  </a:t>
            </a:r>
          </a:p>
          <a:p>
            <a:pPr lvl="4">
              <a:buFont typeface="Arial" panose="020B0604020202020204" pitchFamily="34" charset="0"/>
              <a:buChar char="•"/>
            </a:pPr>
            <a:r>
              <a:rPr lang="en-CA" dirty="0"/>
              <a:t>Whether a party would have been ready, willing and able to close is a question of fact.  It can be proven by any admissible evidence.</a:t>
            </a:r>
          </a:p>
          <a:p>
            <a:pPr lvl="4">
              <a:buFont typeface="Arial" panose="020B0604020202020204" pitchFamily="34" charset="0"/>
              <a:buChar char="•"/>
            </a:pPr>
            <a:r>
              <a:rPr lang="en-CA" dirty="0"/>
              <a:t>For example, a purchaser can prove that it would have obtained financing by calling evidence from the prospective lender.	</a:t>
            </a:r>
          </a:p>
          <a:p>
            <a:pPr lvl="5"/>
            <a:r>
              <a:rPr lang="en-CA" sz="1200" i="1" dirty="0" err="1">
                <a:latin typeface="Arial" panose="020B0604020202020204" pitchFamily="34" charset="0"/>
                <a:cs typeface="Arial" panose="020B0604020202020204" pitchFamily="34" charset="0"/>
              </a:rPr>
              <a:t>Mondino</a:t>
            </a:r>
            <a:r>
              <a:rPr lang="en-CA" sz="1200" i="1" dirty="0">
                <a:latin typeface="Arial" panose="020B0604020202020204" pitchFamily="34" charset="0"/>
                <a:cs typeface="Arial" panose="020B0604020202020204" pitchFamily="34" charset="0"/>
              </a:rPr>
              <a:t> v. </a:t>
            </a:r>
            <a:r>
              <a:rPr lang="en-CA" sz="1200" i="1" dirty="0" err="1">
                <a:latin typeface="Arial" panose="020B0604020202020204" pitchFamily="34" charset="0"/>
                <a:cs typeface="Arial" panose="020B0604020202020204" pitchFamily="34" charset="0"/>
              </a:rPr>
              <a:t>Mondino</a:t>
            </a:r>
            <a:r>
              <a:rPr lang="en-CA" sz="1200" dirty="0">
                <a:latin typeface="Arial" panose="020B0604020202020204" pitchFamily="34" charset="0"/>
                <a:cs typeface="Arial" panose="020B0604020202020204" pitchFamily="34" charset="0"/>
              </a:rPr>
              <a:t>, 2004 </a:t>
            </a:r>
            <a:r>
              <a:rPr lang="en-CA" sz="1200" dirty="0" err="1">
                <a:latin typeface="Arial" panose="020B0604020202020204" pitchFamily="34" charset="0"/>
                <a:cs typeface="Arial" panose="020B0604020202020204" pitchFamily="34" charset="0"/>
              </a:rPr>
              <a:t>CarswellOnt</a:t>
            </a:r>
            <a:r>
              <a:rPr lang="en-CA" sz="1200" dirty="0">
                <a:latin typeface="Arial" panose="020B0604020202020204" pitchFamily="34" charset="0"/>
                <a:cs typeface="Arial" panose="020B0604020202020204" pitchFamily="34" charset="0"/>
              </a:rPr>
              <a:t> 1072 at para. 39</a:t>
            </a:r>
            <a:r>
              <a:rPr lang="en-CA" sz="1200" dirty="0" smtClean="0">
                <a:latin typeface="Arial" panose="020B0604020202020204" pitchFamily="34" charset="0"/>
                <a:cs typeface="Arial" panose="020B0604020202020204" pitchFamily="34" charset="0"/>
              </a:rPr>
              <a:t>.</a:t>
            </a:r>
            <a:r>
              <a:rPr lang="en-CA" sz="1600" dirty="0" smtClean="0">
                <a:latin typeface="Arial" panose="020B0604020202020204" pitchFamily="34" charset="0"/>
                <a:cs typeface="Arial" panose="020B0604020202020204" pitchFamily="34" charset="0"/>
              </a:rPr>
              <a:t/>
            </a:r>
            <a:br>
              <a:rPr lang="en-CA" sz="1600" dirty="0" smtClean="0">
                <a:latin typeface="Arial" panose="020B0604020202020204" pitchFamily="34" charset="0"/>
                <a:cs typeface="Arial" panose="020B0604020202020204" pitchFamily="34" charset="0"/>
              </a:rPr>
            </a:br>
            <a:endParaRPr lang="en-CA" sz="1600" dirty="0">
              <a:latin typeface="Arial" panose="020B0604020202020204" pitchFamily="34" charset="0"/>
              <a:cs typeface="Arial" panose="020B0604020202020204" pitchFamily="34" charset="0"/>
            </a:endParaRPr>
          </a:p>
          <a:p>
            <a:pPr lvl="3"/>
            <a:r>
              <a:rPr lang="en-CA" dirty="0"/>
              <a:t>In many circumstances, it is difficult or expensive for a party to fulfill its pre-closing obligations.  </a:t>
            </a:r>
          </a:p>
          <a:p>
            <a:pPr lvl="4">
              <a:buFont typeface="Arial" panose="020B0604020202020204" pitchFamily="34" charset="0"/>
              <a:buChar char="•"/>
            </a:pPr>
            <a:r>
              <a:rPr lang="en-CA" dirty="0"/>
              <a:t>For example, a purchaser may have to incur financing fees to have funds available on closing.  If the vendor has made it clear that he or she will not close then it may make little sense to incur these fees.</a:t>
            </a:r>
          </a:p>
          <a:p>
            <a:pPr lvl="4">
              <a:buFont typeface="Arial" panose="020B0604020202020204" pitchFamily="34" charset="0"/>
              <a:buChar char="•"/>
            </a:pPr>
            <a:r>
              <a:rPr lang="en-CA" dirty="0"/>
              <a:t>A vendor may need to complete work on the property to meet its closing </a:t>
            </a:r>
            <a:r>
              <a:rPr lang="en-CA" dirty="0" smtClean="0"/>
              <a:t>obligations. It </a:t>
            </a:r>
            <a:r>
              <a:rPr lang="en-CA" dirty="0"/>
              <a:t>may make sense to defer the work if closing will not occur</a:t>
            </a:r>
            <a:r>
              <a:rPr lang="en-CA" dirty="0" smtClean="0"/>
              <a:t>.</a:t>
            </a:r>
            <a:br>
              <a:rPr lang="en-CA" dirty="0" smtClean="0"/>
            </a:br>
            <a:endParaRPr lang="en-CA" dirty="0"/>
          </a:p>
          <a:p>
            <a:pPr lvl="3"/>
            <a:r>
              <a:rPr lang="en-CA" dirty="0"/>
              <a:t>If a party does not intend to complete its pre-closing obligations because the other side will not close then it should accept the repudiation.  </a:t>
            </a:r>
            <a:endParaRPr lang="en-CA" dirty="0" smtClean="0"/>
          </a:p>
          <a:p>
            <a:pPr marL="685800" lvl="3" indent="0">
              <a:buNone/>
            </a:pPr>
            <a:endParaRPr lang="en-CA" dirty="0"/>
          </a:p>
          <a:p>
            <a:pPr lvl="2"/>
            <a:r>
              <a:rPr lang="en-CA" dirty="0"/>
              <a:t>Repudiation should, ideally, be accepted explicitly in </a:t>
            </a:r>
            <a:r>
              <a:rPr lang="en-CA" dirty="0" smtClean="0"/>
              <a:t>writing. Acceptance </a:t>
            </a:r>
            <a:r>
              <a:rPr lang="en-CA" dirty="0"/>
              <a:t>can be inferred from the circumstances, but there is no reason to take the risk</a:t>
            </a:r>
            <a:r>
              <a:rPr lang="en-CA" dirty="0" smtClean="0"/>
              <a:t>.</a:t>
            </a:r>
          </a:p>
          <a:p>
            <a:pPr marL="457200" lvl="2" indent="0">
              <a:buNone/>
            </a:pPr>
            <a:endParaRPr lang="en-CA" dirty="0"/>
          </a:p>
        </p:txBody>
      </p:sp>
      <p:sp>
        <p:nvSpPr>
          <p:cNvPr id="4" name="Slide Number Placeholder 3"/>
          <p:cNvSpPr>
            <a:spLocks noGrp="1"/>
          </p:cNvSpPr>
          <p:nvPr>
            <p:ph type="sldNum" sz="quarter" idx="10"/>
          </p:nvPr>
        </p:nvSpPr>
        <p:spPr/>
        <p:txBody>
          <a:bodyPr/>
          <a:lstStyle/>
          <a:p>
            <a:fld id="{CF9BC914-C69D-4A07-AF05-9294CE4F93CA}" type="slidenum">
              <a:rPr lang="en-CA" smtClean="0"/>
              <a:t>10</a:t>
            </a:fld>
            <a:endParaRPr lang="en-CA"/>
          </a:p>
        </p:txBody>
      </p:sp>
    </p:spTree>
    <p:extLst>
      <p:ext uri="{BB962C8B-B14F-4D97-AF65-F5344CB8AC3E}">
        <p14:creationId xmlns:p14="http://schemas.microsoft.com/office/powerpoint/2010/main" val="3844312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a:t>
            </a:r>
            <a:r>
              <a:rPr lang="en-CA" dirty="0"/>
              <a:t>Second question: accept the repudiation or insist on performance?</a:t>
            </a:r>
          </a:p>
        </p:txBody>
      </p:sp>
      <p:sp>
        <p:nvSpPr>
          <p:cNvPr id="3" name="Content Placeholder 2"/>
          <p:cNvSpPr>
            <a:spLocks noGrp="1"/>
          </p:cNvSpPr>
          <p:nvPr>
            <p:ph idx="1"/>
          </p:nvPr>
        </p:nvSpPr>
        <p:spPr>
          <a:xfrm>
            <a:off x="457200" y="1371600"/>
            <a:ext cx="8229600" cy="4754563"/>
          </a:xfrm>
        </p:spPr>
        <p:txBody>
          <a:bodyPr/>
          <a:lstStyle/>
          <a:p>
            <a:pPr lvl="2"/>
            <a:r>
              <a:rPr lang="en-CA" dirty="0"/>
              <a:t>A party that </a:t>
            </a:r>
            <a:r>
              <a:rPr lang="en-CA" i="1" dirty="0"/>
              <a:t>does not </a:t>
            </a:r>
            <a:r>
              <a:rPr lang="en-CA" dirty="0"/>
              <a:t>accept a repudiation keeps the contract alive.  This has rewards, but also risks.</a:t>
            </a:r>
          </a:p>
          <a:p>
            <a:pPr lvl="2"/>
            <a:endParaRPr lang="en-CA" dirty="0" smtClean="0"/>
          </a:p>
          <a:p>
            <a:pPr lvl="2"/>
            <a:r>
              <a:rPr lang="en-CA" dirty="0" smtClean="0"/>
              <a:t>There </a:t>
            </a:r>
            <a:r>
              <a:rPr lang="en-CA" dirty="0"/>
              <a:t>are several valid reasons to insist on performance:</a:t>
            </a:r>
          </a:p>
          <a:p>
            <a:pPr lvl="3"/>
            <a:r>
              <a:rPr lang="en-CA" dirty="0"/>
              <a:t>The innocent party may seek specific performance.</a:t>
            </a:r>
          </a:p>
          <a:p>
            <a:pPr lvl="4">
              <a:buFont typeface="Arial" panose="020B0604020202020204" pitchFamily="34" charset="0"/>
              <a:buChar char="•"/>
            </a:pPr>
            <a:r>
              <a:rPr lang="en-CA" dirty="0"/>
              <a:t>Specific performance requires the existence of an enforceable contract.  </a:t>
            </a:r>
            <a:r>
              <a:rPr lang="en-CA" dirty="0" smtClean="0"/>
              <a:t/>
            </a:r>
            <a:br>
              <a:rPr lang="en-CA" dirty="0" smtClean="0"/>
            </a:br>
            <a:endParaRPr lang="en-CA" dirty="0"/>
          </a:p>
          <a:p>
            <a:pPr lvl="3"/>
            <a:r>
              <a:rPr lang="en-CA" dirty="0"/>
              <a:t>The repudiation may be unclear.  </a:t>
            </a:r>
          </a:p>
          <a:p>
            <a:pPr lvl="4">
              <a:buFont typeface="Arial" panose="020B0604020202020204" pitchFamily="34" charset="0"/>
              <a:buChar char="•"/>
            </a:pPr>
            <a:r>
              <a:rPr lang="en-CA" dirty="0"/>
              <a:t>If there is doubt about whether repudiation has occurred then the “accepting” party takes the risk of repudiating itself.</a:t>
            </a:r>
          </a:p>
          <a:p>
            <a:pPr lvl="4">
              <a:buFont typeface="Arial" panose="020B0604020202020204" pitchFamily="34" charset="0"/>
              <a:buChar char="•"/>
            </a:pPr>
            <a:r>
              <a:rPr lang="en-CA" dirty="0"/>
              <a:t>For example, if there is a dispute about who is responsible for a particular payment a party that treats the refusal to pay as a </a:t>
            </a:r>
            <a:r>
              <a:rPr lang="en-CA" dirty="0" err="1"/>
              <a:t>repudiatory</a:t>
            </a:r>
            <a:r>
              <a:rPr lang="en-CA" dirty="0"/>
              <a:t> breach is essentially betting that it is correct.  </a:t>
            </a:r>
          </a:p>
          <a:p>
            <a:pPr lvl="4">
              <a:buFont typeface="Arial" panose="020B0604020202020204" pitchFamily="34" charset="0"/>
              <a:buChar char="•"/>
            </a:pPr>
            <a:r>
              <a:rPr lang="en-CA" dirty="0"/>
              <a:t>That party may be better off closing and suing for the difference</a:t>
            </a:r>
            <a:r>
              <a:rPr lang="en-CA" dirty="0" smtClean="0"/>
              <a:t>.</a:t>
            </a:r>
            <a:br>
              <a:rPr lang="en-CA" dirty="0" smtClean="0"/>
            </a:br>
            <a:endParaRPr lang="en-CA" dirty="0"/>
          </a:p>
          <a:p>
            <a:pPr lvl="3"/>
            <a:r>
              <a:rPr lang="en-CA" dirty="0"/>
              <a:t>The repudiating party may reconsider.</a:t>
            </a:r>
          </a:p>
          <a:p>
            <a:pPr lvl="4">
              <a:buFont typeface="Arial" panose="020B0604020202020204" pitchFamily="34" charset="0"/>
              <a:buChar char="•"/>
            </a:pPr>
            <a:r>
              <a:rPr lang="en-CA" dirty="0"/>
              <a:t>Sometimes, a repudiating party may close when push comes to shove.  It may conclude that completing the purchase on terms or timing that it does not want is preferable to risking liability for damages.</a:t>
            </a:r>
          </a:p>
          <a:p>
            <a:pPr marL="0" indent="0">
              <a:buNone/>
            </a:pPr>
            <a:endParaRPr lang="en-CA" dirty="0"/>
          </a:p>
        </p:txBody>
      </p:sp>
      <p:sp>
        <p:nvSpPr>
          <p:cNvPr id="4" name="Slide Number Placeholder 3"/>
          <p:cNvSpPr>
            <a:spLocks noGrp="1"/>
          </p:cNvSpPr>
          <p:nvPr>
            <p:ph type="sldNum" sz="quarter" idx="10"/>
          </p:nvPr>
        </p:nvSpPr>
        <p:spPr/>
        <p:txBody>
          <a:bodyPr/>
          <a:lstStyle/>
          <a:p>
            <a:fld id="{CF9BC914-C69D-4A07-AF05-9294CE4F93CA}" type="slidenum">
              <a:rPr lang="en-CA" smtClean="0"/>
              <a:t>11</a:t>
            </a:fld>
            <a:endParaRPr lang="en-CA"/>
          </a:p>
        </p:txBody>
      </p:sp>
    </p:spTree>
    <p:extLst>
      <p:ext uri="{BB962C8B-B14F-4D97-AF65-F5344CB8AC3E}">
        <p14:creationId xmlns:p14="http://schemas.microsoft.com/office/powerpoint/2010/main" val="19407534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5. Third </a:t>
            </a:r>
            <a:r>
              <a:rPr lang="en-CA" dirty="0"/>
              <a:t>question: is the innocent party in a position to close</a:t>
            </a:r>
            <a:r>
              <a:rPr lang="en-CA" dirty="0" smtClean="0"/>
              <a:t>?</a:t>
            </a:r>
            <a:endParaRPr lang="en-CA" dirty="0"/>
          </a:p>
        </p:txBody>
      </p:sp>
      <p:sp>
        <p:nvSpPr>
          <p:cNvPr id="3" name="Content Placeholder 2"/>
          <p:cNvSpPr>
            <a:spLocks noGrp="1"/>
          </p:cNvSpPr>
          <p:nvPr>
            <p:ph idx="1"/>
          </p:nvPr>
        </p:nvSpPr>
        <p:spPr>
          <a:xfrm>
            <a:off x="457200" y="1752600"/>
            <a:ext cx="8229600" cy="4373563"/>
          </a:xfrm>
        </p:spPr>
        <p:txBody>
          <a:bodyPr/>
          <a:lstStyle/>
          <a:p>
            <a:pPr lvl="2"/>
            <a:r>
              <a:rPr lang="en-CA" dirty="0"/>
              <a:t>This is a critical question, because if time is of the essence and </a:t>
            </a:r>
            <a:r>
              <a:rPr lang="en-CA" i="1" dirty="0"/>
              <a:t>neither </a:t>
            </a:r>
            <a:r>
              <a:rPr lang="en-CA" dirty="0"/>
              <a:t>party is ready to close then the contract remains alive and either side can set a new closing date on reasonable notice</a:t>
            </a:r>
            <a:r>
              <a:rPr lang="en-CA" dirty="0" smtClean="0"/>
              <a:t>.</a:t>
            </a:r>
          </a:p>
          <a:p>
            <a:pPr marL="457200" lvl="2" indent="0">
              <a:buNone/>
            </a:pPr>
            <a:endParaRPr lang="en-CA" dirty="0"/>
          </a:p>
          <a:p>
            <a:pPr lvl="2"/>
            <a:r>
              <a:rPr lang="en-CA" dirty="0"/>
              <a:t>But if the innocent party insists on the original closing date and </a:t>
            </a:r>
            <a:r>
              <a:rPr lang="en-CA" i="1" dirty="0"/>
              <a:t>is not </a:t>
            </a:r>
            <a:r>
              <a:rPr lang="en-CA" dirty="0"/>
              <a:t>ready to close then the contract is at an end. No tender is sometimes better than a deflective tender. </a:t>
            </a:r>
          </a:p>
          <a:p>
            <a:pPr lvl="3"/>
            <a:r>
              <a:rPr lang="en-CA" i="1" dirty="0"/>
              <a:t>1179 Hunt Club Inc. v. Ottawa Medical Square Inc. </a:t>
            </a:r>
            <a:r>
              <a:rPr lang="en-CA" dirty="0"/>
              <a:t>2019 </a:t>
            </a:r>
            <a:r>
              <a:rPr lang="en-CA" dirty="0" err="1"/>
              <a:t>ONCA</a:t>
            </a:r>
            <a:r>
              <a:rPr lang="en-CA" dirty="0"/>
              <a:t> 700 at para. 28.</a:t>
            </a:r>
          </a:p>
          <a:p>
            <a:endParaRPr lang="en-CA" dirty="0"/>
          </a:p>
        </p:txBody>
      </p:sp>
      <p:sp>
        <p:nvSpPr>
          <p:cNvPr id="4" name="Slide Number Placeholder 3"/>
          <p:cNvSpPr>
            <a:spLocks noGrp="1"/>
          </p:cNvSpPr>
          <p:nvPr>
            <p:ph type="sldNum" sz="quarter" idx="10"/>
          </p:nvPr>
        </p:nvSpPr>
        <p:spPr/>
        <p:txBody>
          <a:bodyPr/>
          <a:lstStyle/>
          <a:p>
            <a:fld id="{CF9BC914-C69D-4A07-AF05-9294CE4F93CA}" type="slidenum">
              <a:rPr lang="en-CA" smtClean="0"/>
              <a:t>12</a:t>
            </a:fld>
            <a:endParaRPr lang="en-CA"/>
          </a:p>
        </p:txBody>
      </p:sp>
    </p:spTree>
    <p:extLst>
      <p:ext uri="{BB962C8B-B14F-4D97-AF65-F5344CB8AC3E}">
        <p14:creationId xmlns:p14="http://schemas.microsoft.com/office/powerpoint/2010/main" val="27470252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715962"/>
          </a:xfrm>
        </p:spPr>
        <p:txBody>
          <a:bodyPr/>
          <a:lstStyle/>
          <a:p>
            <a:r>
              <a:rPr lang="en-US" dirty="0" smtClean="0"/>
              <a:t>6. </a:t>
            </a:r>
            <a:r>
              <a:rPr lang="en-CA" dirty="0"/>
              <a:t>The zombie contract trap: if the contract is alive then </a:t>
            </a:r>
            <a:r>
              <a:rPr lang="en-CA" i="1" dirty="0"/>
              <a:t>both sides </a:t>
            </a:r>
            <a:r>
              <a:rPr lang="en-CA" dirty="0"/>
              <a:t>must perform</a:t>
            </a:r>
            <a:r>
              <a:rPr lang="en-CA" dirty="0" smtClean="0"/>
              <a:t>.</a:t>
            </a:r>
            <a:endParaRPr lang="en-CA" dirty="0"/>
          </a:p>
        </p:txBody>
      </p:sp>
      <p:sp>
        <p:nvSpPr>
          <p:cNvPr id="3" name="Content Placeholder 2"/>
          <p:cNvSpPr>
            <a:spLocks noGrp="1"/>
          </p:cNvSpPr>
          <p:nvPr>
            <p:ph idx="1"/>
          </p:nvPr>
        </p:nvSpPr>
        <p:spPr>
          <a:xfrm>
            <a:off x="457200" y="1219200"/>
            <a:ext cx="8229600" cy="4906963"/>
          </a:xfrm>
        </p:spPr>
        <p:txBody>
          <a:bodyPr/>
          <a:lstStyle/>
          <a:p>
            <a:pPr lvl="2"/>
            <a:r>
              <a:rPr lang="en-CA" dirty="0"/>
              <a:t>A party that insists on performance must </a:t>
            </a:r>
            <a:r>
              <a:rPr lang="en-CA" i="1" dirty="0"/>
              <a:t>itself </a:t>
            </a:r>
            <a:r>
              <a:rPr lang="en-CA" dirty="0"/>
              <a:t>do what the contract requires</a:t>
            </a:r>
            <a:r>
              <a:rPr lang="en-CA" dirty="0" smtClean="0"/>
              <a:t>.</a:t>
            </a:r>
          </a:p>
          <a:p>
            <a:pPr marL="457200" lvl="2" indent="0">
              <a:buNone/>
            </a:pPr>
            <a:endParaRPr lang="en-CA" dirty="0"/>
          </a:p>
          <a:p>
            <a:pPr lvl="2"/>
            <a:r>
              <a:rPr lang="en-CA" dirty="0"/>
              <a:t>When a repudiation is refused, the contract exists in a strange in-between place.  It is not </a:t>
            </a:r>
            <a:r>
              <a:rPr lang="en-CA" i="1" dirty="0"/>
              <a:t>legally</a:t>
            </a:r>
            <a:r>
              <a:rPr lang="en-CA" dirty="0"/>
              <a:t> dead (because the innocent party has not let it die) but it is not </a:t>
            </a:r>
            <a:r>
              <a:rPr lang="en-CA" i="1" dirty="0"/>
              <a:t>practically </a:t>
            </a:r>
            <a:r>
              <a:rPr lang="en-CA" dirty="0"/>
              <a:t>alive (because all involved know the closing will not occur</a:t>
            </a:r>
            <a:r>
              <a:rPr lang="en-CA" dirty="0" smtClean="0"/>
              <a:t>).</a:t>
            </a:r>
          </a:p>
          <a:p>
            <a:pPr marL="457200" lvl="2" indent="0">
              <a:buNone/>
            </a:pPr>
            <a:endParaRPr lang="en-CA" dirty="0"/>
          </a:p>
          <a:p>
            <a:pPr lvl="2"/>
            <a:r>
              <a:rPr lang="en-CA" dirty="0"/>
              <a:t>A party who knows no closing will occur may be less diligent in completing pre-closing obligations.  This is a moral hazard that can cause significant </a:t>
            </a:r>
            <a:r>
              <a:rPr lang="en-CA" dirty="0" smtClean="0"/>
              <a:t>trouble.</a:t>
            </a:r>
          </a:p>
          <a:p>
            <a:pPr marL="457200" lvl="2" indent="0">
              <a:buNone/>
            </a:pPr>
            <a:endParaRPr lang="en-CA" dirty="0"/>
          </a:p>
          <a:p>
            <a:pPr lvl="2"/>
            <a:r>
              <a:rPr lang="en-CA" i="1" dirty="0"/>
              <a:t>2174372 Ontario Ltd. v. Dharamshi</a:t>
            </a:r>
            <a:r>
              <a:rPr lang="en-CA" dirty="0"/>
              <a:t> 2021 </a:t>
            </a:r>
            <a:r>
              <a:rPr lang="en-CA" dirty="0" err="1"/>
              <a:t>ONSC</a:t>
            </a:r>
            <a:r>
              <a:rPr lang="en-CA" dirty="0"/>
              <a:t> 6139: a vendor fell into the zombie trap.  It insisted on performance, but failed to perform itself.  It paid damages as a result.</a:t>
            </a:r>
          </a:p>
          <a:p>
            <a:pPr lvl="3"/>
            <a:r>
              <a:rPr lang="en-CA" dirty="0"/>
              <a:t>This case involved an APS between a builder and a purchaser.</a:t>
            </a:r>
          </a:p>
          <a:p>
            <a:pPr lvl="3"/>
            <a:r>
              <a:rPr lang="en-CA" dirty="0"/>
              <a:t>The purchaser explicitly repudiated the contract, by telling the vendor that he could not finance the purchase (para. 18</a:t>
            </a:r>
            <a:r>
              <a:rPr lang="en-CA" dirty="0" smtClean="0"/>
              <a:t>):</a:t>
            </a:r>
          </a:p>
          <a:p>
            <a:pPr marL="685800" lvl="3" indent="0">
              <a:buNone/>
            </a:pPr>
            <a:r>
              <a:rPr lang="en-US" sz="1200" b="0" dirty="0" smtClean="0"/>
              <a:t/>
            </a:r>
            <a:br>
              <a:rPr lang="en-US" sz="1200" b="0" dirty="0" smtClean="0"/>
            </a:br>
            <a:r>
              <a:rPr lang="en-US" sz="1200" b="0" dirty="0" smtClean="0"/>
              <a:t>Given </a:t>
            </a:r>
            <a:r>
              <a:rPr lang="en-US" sz="1200" b="0" dirty="0"/>
              <a:t>the devastating and sudden devaluation of my current property and that of LOT 176 </a:t>
            </a:r>
            <a:r>
              <a:rPr lang="en-US" sz="1200" b="0" dirty="0" err="1"/>
              <a:t>Bowmanville</a:t>
            </a:r>
            <a:r>
              <a:rPr lang="en-US" sz="1200" b="0" dirty="0"/>
              <a:t> and your reluctance to adjust the pricing to fair market value, it's with immense remorse I inform you I am unable to move forward with the completion of the agreement.</a:t>
            </a:r>
            <a:endParaRPr lang="en-CA" sz="1400" b="0" dirty="0"/>
          </a:p>
          <a:p>
            <a:endParaRPr lang="en-CA" dirty="0"/>
          </a:p>
        </p:txBody>
      </p:sp>
      <p:sp>
        <p:nvSpPr>
          <p:cNvPr id="4" name="Slide Number Placeholder 3"/>
          <p:cNvSpPr>
            <a:spLocks noGrp="1"/>
          </p:cNvSpPr>
          <p:nvPr>
            <p:ph type="sldNum" sz="quarter" idx="10"/>
          </p:nvPr>
        </p:nvSpPr>
        <p:spPr/>
        <p:txBody>
          <a:bodyPr/>
          <a:lstStyle/>
          <a:p>
            <a:fld id="{CF9BC914-C69D-4A07-AF05-9294CE4F93CA}" type="slidenum">
              <a:rPr lang="en-CA" smtClean="0"/>
              <a:t>13</a:t>
            </a:fld>
            <a:endParaRPr lang="en-CA"/>
          </a:p>
        </p:txBody>
      </p:sp>
    </p:spTree>
    <p:extLst>
      <p:ext uri="{BB962C8B-B14F-4D97-AF65-F5344CB8AC3E}">
        <p14:creationId xmlns:p14="http://schemas.microsoft.com/office/powerpoint/2010/main" val="37247376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715962"/>
          </a:xfrm>
        </p:spPr>
        <p:txBody>
          <a:bodyPr/>
          <a:lstStyle/>
          <a:p>
            <a:r>
              <a:rPr lang="en-US" dirty="0" smtClean="0"/>
              <a:t>6. </a:t>
            </a:r>
            <a:r>
              <a:rPr lang="en-CA" dirty="0"/>
              <a:t>The zombie contract trap: if the contract is alive then </a:t>
            </a:r>
            <a:r>
              <a:rPr lang="en-CA" i="1" dirty="0"/>
              <a:t>both sides </a:t>
            </a:r>
            <a:r>
              <a:rPr lang="en-CA" dirty="0"/>
              <a:t>must perform</a:t>
            </a:r>
            <a:r>
              <a:rPr lang="en-CA" dirty="0" smtClean="0"/>
              <a:t>.</a:t>
            </a:r>
            <a:endParaRPr lang="en-CA" dirty="0"/>
          </a:p>
        </p:txBody>
      </p:sp>
      <p:sp>
        <p:nvSpPr>
          <p:cNvPr id="3" name="Content Placeholder 2"/>
          <p:cNvSpPr>
            <a:spLocks noGrp="1"/>
          </p:cNvSpPr>
          <p:nvPr>
            <p:ph idx="1"/>
          </p:nvPr>
        </p:nvSpPr>
        <p:spPr>
          <a:xfrm>
            <a:off x="0" y="1676400"/>
            <a:ext cx="8686800" cy="4449763"/>
          </a:xfrm>
        </p:spPr>
        <p:txBody>
          <a:bodyPr/>
          <a:lstStyle/>
          <a:p>
            <a:pPr lvl="3"/>
            <a:r>
              <a:rPr lang="en-CA" dirty="0"/>
              <a:t>In response, the vendor wrote to insist that the purchaser complete the transaction (para. 21</a:t>
            </a:r>
            <a:r>
              <a:rPr lang="en-CA" dirty="0" smtClean="0"/>
              <a:t>).</a:t>
            </a:r>
            <a:endParaRPr lang="en-CA" dirty="0"/>
          </a:p>
          <a:p>
            <a:pPr marL="685800" lvl="3" indent="0">
              <a:buNone/>
            </a:pPr>
            <a:r>
              <a:rPr lang="en-CA" sz="1200" b="0" dirty="0"/>
              <a:t/>
            </a:r>
            <a:br>
              <a:rPr lang="en-CA" sz="1200" b="0" dirty="0"/>
            </a:br>
            <a:r>
              <a:rPr lang="en-US" sz="1200" b="0" dirty="0" smtClean="0"/>
              <a:t>Please </a:t>
            </a:r>
            <a:r>
              <a:rPr lang="en-US" sz="1200" b="0" dirty="0"/>
              <a:t>be advised, that you are legally obligated to close the transaction on November 8, 2018, in accordance with the APS and any amendments. If you fail to do so, the deposit and any other amounts paid pursuant to the APS will be forfeited. Our client will then proceed to mitigate damages by re-selling the property. Our client will pursue you for any deficiency in the sale price as well as any other damages associated with </a:t>
            </a:r>
            <a:r>
              <a:rPr lang="en-US" sz="1200" b="0" dirty="0" smtClean="0"/>
              <a:t>re-selling.</a:t>
            </a:r>
            <a:r>
              <a:rPr lang="en-US" sz="1200" dirty="0"/>
              <a:t/>
            </a:r>
            <a:br>
              <a:rPr lang="en-US" sz="1200" dirty="0"/>
            </a:br>
            <a:r>
              <a:rPr lang="en-US" sz="1200" dirty="0" smtClean="0"/>
              <a:t/>
            </a:r>
            <a:br>
              <a:rPr lang="en-US" sz="1200" dirty="0" smtClean="0"/>
            </a:br>
            <a:r>
              <a:rPr lang="en-US" sz="1200" b="0" dirty="0" smtClean="0"/>
              <a:t>Please </a:t>
            </a:r>
            <a:r>
              <a:rPr lang="en-US" sz="1200" b="0" dirty="0"/>
              <a:t>govern yourself accordingly</a:t>
            </a:r>
            <a:r>
              <a:rPr lang="en-US" sz="1200" b="0" dirty="0" smtClean="0"/>
              <a:t>.</a:t>
            </a:r>
            <a:br>
              <a:rPr lang="en-US" sz="1200" b="0" dirty="0" smtClean="0"/>
            </a:br>
            <a:endParaRPr lang="en-CA" b="0" dirty="0"/>
          </a:p>
          <a:p>
            <a:pPr lvl="3"/>
            <a:r>
              <a:rPr lang="en-CA" dirty="0"/>
              <a:t>It is important to pause here to note the legal position.  There had been a repudiation, but no acceptance.  As a result </a:t>
            </a:r>
            <a:r>
              <a:rPr lang="en-CA" i="1" dirty="0"/>
              <a:t>both </a:t>
            </a:r>
            <a:r>
              <a:rPr lang="en-CA" dirty="0"/>
              <a:t>parties remained bound by the contract.  </a:t>
            </a:r>
          </a:p>
          <a:p>
            <a:pPr lvl="4">
              <a:buFont typeface="Arial" panose="020B0604020202020204" pitchFamily="34" charset="0"/>
              <a:buChar char="•"/>
            </a:pPr>
            <a:r>
              <a:rPr lang="en-CA" dirty="0"/>
              <a:t>But it was a zombie contract, the buyer had said repeatedly and in writing that it would not close</a:t>
            </a:r>
            <a:r>
              <a:rPr lang="en-CA" dirty="0" smtClean="0"/>
              <a:t>.</a:t>
            </a:r>
            <a:endParaRPr lang="en-CA" dirty="0"/>
          </a:p>
        </p:txBody>
      </p:sp>
      <p:sp>
        <p:nvSpPr>
          <p:cNvPr id="4" name="Slide Number Placeholder 3"/>
          <p:cNvSpPr>
            <a:spLocks noGrp="1"/>
          </p:cNvSpPr>
          <p:nvPr>
            <p:ph type="sldNum" sz="quarter" idx="10"/>
          </p:nvPr>
        </p:nvSpPr>
        <p:spPr/>
        <p:txBody>
          <a:bodyPr/>
          <a:lstStyle/>
          <a:p>
            <a:fld id="{CF9BC914-C69D-4A07-AF05-9294CE4F93CA}" type="slidenum">
              <a:rPr lang="en-CA" smtClean="0"/>
              <a:t>14</a:t>
            </a:fld>
            <a:endParaRPr lang="en-CA"/>
          </a:p>
        </p:txBody>
      </p:sp>
    </p:spTree>
    <p:extLst>
      <p:ext uri="{BB962C8B-B14F-4D97-AF65-F5344CB8AC3E}">
        <p14:creationId xmlns:p14="http://schemas.microsoft.com/office/powerpoint/2010/main" val="22717953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715962"/>
          </a:xfrm>
        </p:spPr>
        <p:txBody>
          <a:bodyPr/>
          <a:lstStyle/>
          <a:p>
            <a:r>
              <a:rPr lang="en-US" dirty="0" smtClean="0"/>
              <a:t>6. </a:t>
            </a:r>
            <a:r>
              <a:rPr lang="en-CA" dirty="0"/>
              <a:t>The zombie contract trap: if the contract is alive then </a:t>
            </a:r>
            <a:r>
              <a:rPr lang="en-CA" i="1" dirty="0"/>
              <a:t>both sides </a:t>
            </a:r>
            <a:r>
              <a:rPr lang="en-CA" dirty="0"/>
              <a:t>must perform</a:t>
            </a:r>
            <a:r>
              <a:rPr lang="en-CA" dirty="0" smtClean="0"/>
              <a:t>.</a:t>
            </a:r>
            <a:endParaRPr lang="en-CA" dirty="0"/>
          </a:p>
        </p:txBody>
      </p:sp>
      <p:sp>
        <p:nvSpPr>
          <p:cNvPr id="3" name="Content Placeholder 2"/>
          <p:cNvSpPr>
            <a:spLocks noGrp="1"/>
          </p:cNvSpPr>
          <p:nvPr>
            <p:ph idx="1"/>
          </p:nvPr>
        </p:nvSpPr>
        <p:spPr>
          <a:xfrm>
            <a:off x="0" y="1600200"/>
            <a:ext cx="8686800" cy="4525963"/>
          </a:xfrm>
        </p:spPr>
        <p:txBody>
          <a:bodyPr/>
          <a:lstStyle/>
          <a:p>
            <a:pPr lvl="3"/>
            <a:r>
              <a:rPr lang="en-CA" dirty="0"/>
              <a:t>The vendor was obliged to deliver a substantially complete home on the closing date.  </a:t>
            </a:r>
          </a:p>
          <a:p>
            <a:pPr lvl="4">
              <a:buFont typeface="Arial" panose="020B0604020202020204" pitchFamily="34" charset="0"/>
              <a:buChar char="•"/>
            </a:pPr>
            <a:r>
              <a:rPr lang="en-CA" dirty="0"/>
              <a:t>It had the right to extend the closing date if construction was delayed, but did not exercise that right;</a:t>
            </a:r>
          </a:p>
          <a:p>
            <a:pPr lvl="4">
              <a:buFont typeface="Arial" panose="020B0604020202020204" pitchFamily="34" charset="0"/>
              <a:buChar char="•"/>
            </a:pPr>
            <a:r>
              <a:rPr lang="en-CA" dirty="0"/>
              <a:t>It focused on building other homes, because it did not expect Mr. Dharamshi to close;</a:t>
            </a:r>
          </a:p>
          <a:p>
            <a:pPr lvl="4">
              <a:buFont typeface="Arial" panose="020B0604020202020204" pitchFamily="34" charset="0"/>
              <a:buChar char="•"/>
            </a:pPr>
            <a:r>
              <a:rPr lang="en-CA" dirty="0"/>
              <a:t>Mr. Dharamshi went to the site the day before closing, and realized that home was not substantially complete;</a:t>
            </a:r>
          </a:p>
          <a:p>
            <a:pPr lvl="4">
              <a:buFont typeface="Arial" panose="020B0604020202020204" pitchFamily="34" charset="0"/>
              <a:buChar char="•"/>
            </a:pPr>
            <a:r>
              <a:rPr lang="en-CA" dirty="0"/>
              <a:t>This is when Mr. Dharamshi got clever.  He secured financing, potentially by assuring the lender that the deal would not close and the funds would be returned in a few days.</a:t>
            </a:r>
          </a:p>
          <a:p>
            <a:pPr lvl="4">
              <a:buFont typeface="Arial" panose="020B0604020202020204" pitchFamily="34" charset="0"/>
              <a:buChar char="•"/>
            </a:pPr>
            <a:r>
              <a:rPr lang="en-CA" dirty="0"/>
              <a:t>Thus, on the closing date, </a:t>
            </a:r>
            <a:r>
              <a:rPr lang="en-CA" i="1" dirty="0"/>
              <a:t>both sides </a:t>
            </a:r>
            <a:r>
              <a:rPr lang="en-CA" dirty="0"/>
              <a:t>tendered but the </a:t>
            </a:r>
            <a:r>
              <a:rPr lang="en-CA" i="1" dirty="0"/>
              <a:t>vendor </a:t>
            </a:r>
            <a:r>
              <a:rPr lang="en-CA" dirty="0"/>
              <a:t>was in breach because it could not deliver the home it had to build.</a:t>
            </a:r>
          </a:p>
          <a:p>
            <a:pPr lvl="4">
              <a:buFont typeface="Arial" panose="020B0604020202020204" pitchFamily="34" charset="0"/>
              <a:buChar char="•"/>
            </a:pPr>
            <a:r>
              <a:rPr lang="en-CA" dirty="0"/>
              <a:t>The </a:t>
            </a:r>
            <a:r>
              <a:rPr lang="en-CA" i="1" dirty="0"/>
              <a:t>vendor </a:t>
            </a:r>
            <a:r>
              <a:rPr lang="en-CA" dirty="0"/>
              <a:t>tried to set a new closing date but Mr. Dharamshi</a:t>
            </a:r>
            <a:r>
              <a:rPr lang="en-CA" i="1" dirty="0"/>
              <a:t> </a:t>
            </a:r>
            <a:r>
              <a:rPr lang="en-CA" dirty="0"/>
              <a:t>accepted its repudiation.</a:t>
            </a:r>
          </a:p>
          <a:p>
            <a:pPr lvl="4">
              <a:buFont typeface="Arial" panose="020B0604020202020204" pitchFamily="34" charset="0"/>
              <a:buChar char="•"/>
            </a:pPr>
            <a:r>
              <a:rPr lang="en-CA" dirty="0"/>
              <a:t>In the result, Mr. Dharamshi (who had explicitly repudiated the contract) was awarded the return of his deposit and damages equal to his financing costs.</a:t>
            </a:r>
          </a:p>
          <a:p>
            <a:pPr lvl="4">
              <a:buFont typeface="Arial" panose="020B0604020202020204" pitchFamily="34" charset="0"/>
              <a:buChar char="•"/>
            </a:pPr>
            <a:r>
              <a:rPr lang="en-CA" dirty="0"/>
              <a:t>This could likely have been avoided if the vendor had accepted the repudiation instead of insisting on performance.</a:t>
            </a:r>
            <a:endParaRPr lang="en-CA" dirty="0"/>
          </a:p>
        </p:txBody>
      </p:sp>
      <p:sp>
        <p:nvSpPr>
          <p:cNvPr id="4" name="Slide Number Placeholder 3"/>
          <p:cNvSpPr>
            <a:spLocks noGrp="1"/>
          </p:cNvSpPr>
          <p:nvPr>
            <p:ph type="sldNum" sz="quarter" idx="10"/>
          </p:nvPr>
        </p:nvSpPr>
        <p:spPr/>
        <p:txBody>
          <a:bodyPr/>
          <a:lstStyle/>
          <a:p>
            <a:fld id="{CF9BC914-C69D-4A07-AF05-9294CE4F93CA}" type="slidenum">
              <a:rPr lang="en-CA" smtClean="0"/>
              <a:t>15</a:t>
            </a:fld>
            <a:endParaRPr lang="en-CA"/>
          </a:p>
        </p:txBody>
      </p:sp>
    </p:spTree>
    <p:extLst>
      <p:ext uri="{BB962C8B-B14F-4D97-AF65-F5344CB8AC3E}">
        <p14:creationId xmlns:p14="http://schemas.microsoft.com/office/powerpoint/2010/main" val="8373720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715962"/>
          </a:xfrm>
        </p:spPr>
        <p:txBody>
          <a:bodyPr/>
          <a:lstStyle/>
          <a:p>
            <a:r>
              <a:rPr lang="en-US" dirty="0" smtClean="0"/>
              <a:t>6. </a:t>
            </a:r>
            <a:r>
              <a:rPr lang="en-CA" dirty="0"/>
              <a:t>The zombie contract trap: if the contract is alive then </a:t>
            </a:r>
            <a:r>
              <a:rPr lang="en-CA" i="1" dirty="0"/>
              <a:t>both sides </a:t>
            </a:r>
            <a:r>
              <a:rPr lang="en-CA" dirty="0"/>
              <a:t>must perform</a:t>
            </a:r>
            <a:r>
              <a:rPr lang="en-CA" dirty="0" smtClean="0"/>
              <a:t>.</a:t>
            </a:r>
            <a:endParaRPr lang="en-CA" dirty="0"/>
          </a:p>
        </p:txBody>
      </p:sp>
      <p:sp>
        <p:nvSpPr>
          <p:cNvPr id="3" name="Content Placeholder 2"/>
          <p:cNvSpPr>
            <a:spLocks noGrp="1"/>
          </p:cNvSpPr>
          <p:nvPr>
            <p:ph idx="1"/>
          </p:nvPr>
        </p:nvSpPr>
        <p:spPr>
          <a:xfrm>
            <a:off x="457200" y="1447800"/>
            <a:ext cx="8229600" cy="4678363"/>
          </a:xfrm>
        </p:spPr>
        <p:txBody>
          <a:bodyPr/>
          <a:lstStyle/>
          <a:p>
            <a:pPr lvl="2"/>
            <a:r>
              <a:rPr lang="en-CA" i="1" dirty="0"/>
              <a:t>1179 Hunt Club Inc. v. Ottawa Medical Square Inc. </a:t>
            </a:r>
            <a:r>
              <a:rPr lang="en-CA" dirty="0"/>
              <a:t>2019 </a:t>
            </a:r>
            <a:r>
              <a:rPr lang="en-CA" dirty="0" err="1"/>
              <a:t>ONCA</a:t>
            </a:r>
            <a:r>
              <a:rPr lang="en-CA" dirty="0"/>
              <a:t> 700: the vendor insisted on performance, but did not take the administrative steps required to fulfill its obligations.</a:t>
            </a:r>
          </a:p>
          <a:p>
            <a:pPr lvl="3"/>
            <a:r>
              <a:rPr lang="en-CA" dirty="0"/>
              <a:t>A similar case, with a similar result, was </a:t>
            </a:r>
            <a:r>
              <a:rPr lang="en-CA" i="1" dirty="0"/>
              <a:t>1179 Hunt Club</a:t>
            </a:r>
            <a:r>
              <a:rPr lang="en-CA" dirty="0"/>
              <a:t>, which was decided by the Ontario Court of Appeal in 2019.</a:t>
            </a:r>
          </a:p>
          <a:p>
            <a:pPr lvl="3"/>
            <a:r>
              <a:rPr lang="en-CA" dirty="0"/>
              <a:t>This case related to the purchase of a commercial condominium unit.  </a:t>
            </a:r>
          </a:p>
          <a:p>
            <a:pPr lvl="3"/>
            <a:r>
              <a:rPr lang="en-CA" dirty="0"/>
              <a:t>The purchaser asked for an extension, explicitly because it did not have financing to complete on the closing date.  This was  are </a:t>
            </a:r>
            <a:r>
              <a:rPr lang="en-CA" dirty="0" err="1"/>
              <a:t>repudiatory</a:t>
            </a:r>
            <a:r>
              <a:rPr lang="en-CA" dirty="0"/>
              <a:t> breach.</a:t>
            </a:r>
          </a:p>
          <a:p>
            <a:pPr lvl="3"/>
            <a:r>
              <a:rPr lang="en-CA" dirty="0"/>
              <a:t>The vendor did not accept the repudiation, and insisted on performance.</a:t>
            </a:r>
          </a:p>
          <a:p>
            <a:pPr lvl="3"/>
            <a:r>
              <a:rPr lang="en-CA" dirty="0"/>
              <a:t>The vendor had to register a Shared Facilities Agreement and the condominium by-laws by the closing date.</a:t>
            </a:r>
          </a:p>
          <a:p>
            <a:pPr lvl="3"/>
            <a:r>
              <a:rPr lang="en-CA" dirty="0"/>
              <a:t>There was an issue with the land registry that was resolved on the closing date, and the by-laws and agreement were registered the day after closing.</a:t>
            </a:r>
          </a:p>
          <a:p>
            <a:pPr lvl="3"/>
            <a:r>
              <a:rPr lang="en-CA" dirty="0"/>
              <a:t>But the fact that registration did not occur on the closing day was fatal because the vendor insisted on the closing date.</a:t>
            </a:r>
          </a:p>
          <a:p>
            <a:pPr lvl="3"/>
            <a:r>
              <a:rPr lang="en-CA" dirty="0"/>
              <a:t>The vendor commenced an action against the lawyer (see </a:t>
            </a:r>
            <a:r>
              <a:rPr lang="en-CA" i="1" dirty="0"/>
              <a:t>Conway, Baxter, Wilson LLP v. 1179 Hunt Club Inc.</a:t>
            </a:r>
            <a:r>
              <a:rPr lang="en-CA" dirty="0"/>
              <a:t> 2019 </a:t>
            </a:r>
            <a:r>
              <a:rPr lang="en-CA" dirty="0" err="1"/>
              <a:t>ONSC</a:t>
            </a:r>
            <a:r>
              <a:rPr lang="en-CA" dirty="0"/>
              <a:t> 1056).</a:t>
            </a:r>
          </a:p>
        </p:txBody>
      </p:sp>
      <p:sp>
        <p:nvSpPr>
          <p:cNvPr id="4" name="Slide Number Placeholder 3"/>
          <p:cNvSpPr>
            <a:spLocks noGrp="1"/>
          </p:cNvSpPr>
          <p:nvPr>
            <p:ph type="sldNum" sz="quarter" idx="10"/>
          </p:nvPr>
        </p:nvSpPr>
        <p:spPr/>
        <p:txBody>
          <a:bodyPr/>
          <a:lstStyle/>
          <a:p>
            <a:fld id="{CF9BC914-C69D-4A07-AF05-9294CE4F93CA}" type="slidenum">
              <a:rPr lang="en-CA" smtClean="0"/>
              <a:t>16</a:t>
            </a:fld>
            <a:endParaRPr lang="en-CA"/>
          </a:p>
        </p:txBody>
      </p:sp>
    </p:spTree>
    <p:extLst>
      <p:ext uri="{BB962C8B-B14F-4D97-AF65-F5344CB8AC3E}">
        <p14:creationId xmlns:p14="http://schemas.microsoft.com/office/powerpoint/2010/main" val="5812163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CA" dirty="0"/>
              <a:t>Fourth question: what, exactly, needs to be tendered</a:t>
            </a:r>
            <a:r>
              <a:rPr lang="en-CA" dirty="0" smtClean="0"/>
              <a:t>?</a:t>
            </a:r>
            <a:endParaRPr lang="en-CA" dirty="0"/>
          </a:p>
        </p:txBody>
      </p:sp>
      <p:sp>
        <p:nvSpPr>
          <p:cNvPr id="3" name="Content Placeholder 2"/>
          <p:cNvSpPr>
            <a:spLocks noGrp="1"/>
          </p:cNvSpPr>
          <p:nvPr>
            <p:ph idx="1"/>
          </p:nvPr>
        </p:nvSpPr>
        <p:spPr>
          <a:xfrm>
            <a:off x="457200" y="1828800"/>
            <a:ext cx="8229600" cy="4297363"/>
          </a:xfrm>
        </p:spPr>
        <p:txBody>
          <a:bodyPr/>
          <a:lstStyle/>
          <a:p>
            <a:pPr lvl="2"/>
            <a:r>
              <a:rPr lang="en-CA" dirty="0"/>
              <a:t>One important difference between tender and closing is that  there is no willing counterparty.  Errors that would be corrected in the ordinary course are not, and so there is a risk that the tender will be defective</a:t>
            </a:r>
            <a:r>
              <a:rPr lang="en-CA" dirty="0" smtClean="0"/>
              <a:t>.</a:t>
            </a:r>
            <a:br>
              <a:rPr lang="en-CA" dirty="0" smtClean="0"/>
            </a:br>
            <a:endParaRPr lang="en-CA" dirty="0"/>
          </a:p>
          <a:p>
            <a:pPr lvl="2"/>
            <a:r>
              <a:rPr lang="en-CA" dirty="0"/>
              <a:t>this can lead to allegations of a defective tender that relieves the repudiating party of its obligations</a:t>
            </a:r>
            <a:r>
              <a:rPr lang="en-CA" dirty="0" smtClean="0"/>
              <a:t>.</a:t>
            </a:r>
            <a:br>
              <a:rPr lang="en-CA" dirty="0" smtClean="0"/>
            </a:br>
            <a:endParaRPr lang="en-CA" dirty="0"/>
          </a:p>
          <a:p>
            <a:pPr lvl="2"/>
            <a:r>
              <a:rPr lang="en-CA" dirty="0"/>
              <a:t>Both </a:t>
            </a:r>
            <a:r>
              <a:rPr lang="en-CA" i="1" dirty="0"/>
              <a:t>1179 Hunt Club </a:t>
            </a:r>
            <a:r>
              <a:rPr lang="en-CA" dirty="0"/>
              <a:t> and </a:t>
            </a:r>
            <a:r>
              <a:rPr lang="en-CA" i="1" dirty="0"/>
              <a:t>Dharamshi </a:t>
            </a:r>
            <a:r>
              <a:rPr lang="en-CA" dirty="0"/>
              <a:t>were, in essence, defective tender cases</a:t>
            </a:r>
            <a:r>
              <a:rPr lang="en-CA" dirty="0" smtClean="0"/>
              <a:t>.</a:t>
            </a:r>
            <a:br>
              <a:rPr lang="en-CA" dirty="0" smtClean="0"/>
            </a:br>
            <a:endParaRPr lang="en-CA" dirty="0"/>
          </a:p>
          <a:p>
            <a:pPr lvl="2"/>
            <a:r>
              <a:rPr lang="en-CA" dirty="0"/>
              <a:t>But not every defect will relieve the party of its obligations.  But the law is somewhat unclear </a:t>
            </a:r>
          </a:p>
          <a:p>
            <a:endParaRPr lang="en-CA" dirty="0"/>
          </a:p>
        </p:txBody>
      </p:sp>
      <p:sp>
        <p:nvSpPr>
          <p:cNvPr id="4" name="Slide Number Placeholder 3"/>
          <p:cNvSpPr>
            <a:spLocks noGrp="1"/>
          </p:cNvSpPr>
          <p:nvPr>
            <p:ph type="sldNum" sz="quarter" idx="10"/>
          </p:nvPr>
        </p:nvSpPr>
        <p:spPr/>
        <p:txBody>
          <a:bodyPr/>
          <a:lstStyle/>
          <a:p>
            <a:fld id="{CF9BC914-C69D-4A07-AF05-9294CE4F93CA}" type="slidenum">
              <a:rPr lang="en-CA" smtClean="0"/>
              <a:t>17</a:t>
            </a:fld>
            <a:endParaRPr lang="en-CA"/>
          </a:p>
        </p:txBody>
      </p:sp>
    </p:spTree>
    <p:extLst>
      <p:ext uri="{BB962C8B-B14F-4D97-AF65-F5344CB8AC3E}">
        <p14:creationId xmlns:p14="http://schemas.microsoft.com/office/powerpoint/2010/main" val="9969400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CA" dirty="0"/>
              <a:t>Fourth question: what, exactly, needs to be tendered</a:t>
            </a:r>
            <a:r>
              <a:rPr lang="en-CA" dirty="0" smtClean="0"/>
              <a:t>?</a:t>
            </a:r>
            <a:endParaRPr lang="en-CA" dirty="0"/>
          </a:p>
        </p:txBody>
      </p:sp>
      <p:sp>
        <p:nvSpPr>
          <p:cNvPr id="3" name="Content Placeholder 2"/>
          <p:cNvSpPr>
            <a:spLocks noGrp="1"/>
          </p:cNvSpPr>
          <p:nvPr>
            <p:ph idx="1"/>
          </p:nvPr>
        </p:nvSpPr>
        <p:spPr>
          <a:xfrm>
            <a:off x="-304800" y="1066800"/>
            <a:ext cx="9144000" cy="5059363"/>
          </a:xfrm>
        </p:spPr>
        <p:txBody>
          <a:bodyPr/>
          <a:lstStyle/>
          <a:p>
            <a:pPr lvl="3"/>
            <a:r>
              <a:rPr lang="en-CA" i="1" dirty="0"/>
              <a:t>Syed v McArthur</a:t>
            </a:r>
            <a:r>
              <a:rPr lang="en-CA" dirty="0"/>
              <a:t>, 1984 </a:t>
            </a:r>
            <a:r>
              <a:rPr lang="en-CA" dirty="0" err="1"/>
              <a:t>CarswellOnt</a:t>
            </a:r>
            <a:r>
              <a:rPr lang="en-CA" dirty="0"/>
              <a:t> 1271 the purchaser tendered the purchase price based </a:t>
            </a:r>
            <a:r>
              <a:rPr lang="en-CA" dirty="0" err="1"/>
              <a:t>ona</a:t>
            </a:r>
            <a:r>
              <a:rPr lang="en-CA" dirty="0"/>
              <a:t>  statement of </a:t>
            </a:r>
            <a:r>
              <a:rPr lang="en-CA" dirty="0" err="1"/>
              <a:t>adjustements</a:t>
            </a:r>
            <a:r>
              <a:rPr lang="en-CA" dirty="0"/>
              <a:t> from 20 days before closing.  This error did not invalidate tender. </a:t>
            </a:r>
            <a:endParaRPr lang="en-CA" dirty="0" smtClean="0"/>
          </a:p>
          <a:p>
            <a:pPr marL="685800" lvl="3" indent="0">
              <a:buNone/>
            </a:pPr>
            <a:r>
              <a:rPr lang="en-US" sz="1200" b="0" dirty="0" smtClean="0"/>
              <a:t/>
            </a:r>
            <a:br>
              <a:rPr lang="en-US" sz="1200" b="0" dirty="0" smtClean="0"/>
            </a:br>
            <a:r>
              <a:rPr lang="en-US" sz="1200" b="0" dirty="0" smtClean="0"/>
              <a:t>28 </a:t>
            </a:r>
            <a:r>
              <a:rPr lang="en-US" sz="1200" b="0" dirty="0"/>
              <a:t>     Next, the argument is made that specific performance should not be granted since the plaintiff made defective tender in that the purchase money was not in the correct amount. The error arose in this way. The amount tendered on May 28, 1980, was on the basis of the </a:t>
            </a:r>
            <a:r>
              <a:rPr lang="en-US" sz="1200" b="0" dirty="0" err="1"/>
              <a:t>unamended</a:t>
            </a:r>
            <a:r>
              <a:rPr lang="en-US" sz="1200" b="0" dirty="0"/>
              <a:t> statement of adjustments prepared for a closing on May 9, 1980. The amount tendered on May 28th was therefore slightly less than the required amount. The reason for the deficiency was not lack of funds. The defendant understood that he could have the additional money for the asking. In my judgment, the error in the amount tendered does not justify the court in magnifying a slight defect and using it as an excuse for a refusal to decree specific performance. An omission, both slight and innocent, will not always be a breach of a condition to be followed by forfeiture. To borrow Justice Cardozo's phrase, "often the verdict of common sense is the verdict of the law". I think it has application </a:t>
            </a:r>
            <a:r>
              <a:rPr lang="en-US" sz="1200" b="0" dirty="0" smtClean="0"/>
              <a:t>here.</a:t>
            </a:r>
            <a:br>
              <a:rPr lang="en-US" sz="1200" b="0" dirty="0" smtClean="0"/>
            </a:br>
            <a:endParaRPr lang="en-CA" sz="1200" dirty="0"/>
          </a:p>
          <a:p>
            <a:pPr marL="685800" lvl="3" indent="0">
              <a:buNone/>
            </a:pPr>
            <a:r>
              <a:rPr lang="en-US" sz="1200" b="0" dirty="0" smtClean="0"/>
              <a:t>29 </a:t>
            </a:r>
            <a:r>
              <a:rPr lang="en-US" sz="1200" b="0" dirty="0"/>
              <a:t>     In any event, no answer is it for a vendor to say that the tender was defective where the vendor advised the purchaser prior to closing that he is unable to perform: </a:t>
            </a:r>
            <a:r>
              <a:rPr lang="en-US" sz="1200" b="0" i="1" dirty="0"/>
              <a:t>McCallum et al. v. </a:t>
            </a:r>
            <a:r>
              <a:rPr lang="en-US" sz="1200" b="0" i="1" dirty="0" err="1"/>
              <a:t>Zivojinovic</a:t>
            </a:r>
            <a:r>
              <a:rPr lang="en-US" sz="1200" b="0" dirty="0"/>
              <a:t>, </a:t>
            </a:r>
            <a:r>
              <a:rPr lang="en-US" sz="1200" b="0" i="1" dirty="0"/>
              <a:t>supra</a:t>
            </a:r>
            <a:r>
              <a:rPr lang="en-US" sz="1200" b="0" dirty="0"/>
              <a:t>. Here, prior to closing on May 28, 1980, the defendant advised the plaintiff that he was unwilling to provide a deed in registrable form and thus served notice of his refusal to perform his obligations under the agreement. An anticipatory breach makes tender needless</a:t>
            </a:r>
            <a:r>
              <a:rPr lang="en-US" sz="1200" b="0" dirty="0" smtClean="0"/>
              <a:t>.</a:t>
            </a:r>
            <a:br>
              <a:rPr lang="en-US" sz="1200" b="0" dirty="0" smtClean="0"/>
            </a:br>
            <a:endParaRPr lang="en-CA" dirty="0"/>
          </a:p>
          <a:p>
            <a:pPr lvl="3"/>
            <a:r>
              <a:rPr lang="en-CA" dirty="0"/>
              <a:t>See, along the same lines, </a:t>
            </a:r>
            <a:r>
              <a:rPr lang="en-CA" i="1" dirty="0"/>
              <a:t>Cross Creek Timber Traders Inc. v. St. John Terminals Ltd. </a:t>
            </a:r>
            <a:r>
              <a:rPr lang="en-CA" dirty="0"/>
              <a:t>2002 </a:t>
            </a:r>
            <a:r>
              <a:rPr lang="en-CA" dirty="0" err="1"/>
              <a:t>NBBR</a:t>
            </a:r>
            <a:r>
              <a:rPr lang="en-CA" dirty="0"/>
              <a:t> 79 at para. 141.</a:t>
            </a:r>
          </a:p>
          <a:p>
            <a:pPr lvl="3"/>
            <a:r>
              <a:rPr lang="en-CA" dirty="0"/>
              <a:t>But, see also, </a:t>
            </a:r>
            <a:r>
              <a:rPr lang="en-CA" i="1" dirty="0" err="1"/>
              <a:t>Genstar</a:t>
            </a:r>
            <a:r>
              <a:rPr lang="en-CA" i="1" dirty="0"/>
              <a:t> Development Partnership v. The Roman Catholic Episcopal Corporation of the Diocese of Hamilton</a:t>
            </a:r>
            <a:r>
              <a:rPr lang="en-CA" dirty="0"/>
              <a:t> 2018 </a:t>
            </a:r>
            <a:r>
              <a:rPr lang="en-CA" dirty="0" err="1"/>
              <a:t>ONSC</a:t>
            </a:r>
            <a:r>
              <a:rPr lang="en-CA" dirty="0"/>
              <a:t> 4119.  A $20,000 error on an $800,000 purchase price was found to be a defective tender.  Note, however, that this finding was arguably </a:t>
            </a:r>
            <a:r>
              <a:rPr lang="en-CA" i="1" dirty="0"/>
              <a:t>obiter </a:t>
            </a:r>
            <a:r>
              <a:rPr lang="en-CA" dirty="0"/>
              <a:t>because the prospective purchaser failed on other grounds.</a:t>
            </a:r>
          </a:p>
        </p:txBody>
      </p:sp>
      <p:sp>
        <p:nvSpPr>
          <p:cNvPr id="4" name="Slide Number Placeholder 3"/>
          <p:cNvSpPr>
            <a:spLocks noGrp="1"/>
          </p:cNvSpPr>
          <p:nvPr>
            <p:ph type="sldNum" sz="quarter" idx="10"/>
          </p:nvPr>
        </p:nvSpPr>
        <p:spPr/>
        <p:txBody>
          <a:bodyPr/>
          <a:lstStyle/>
          <a:p>
            <a:fld id="{CF9BC914-C69D-4A07-AF05-9294CE4F93CA}" type="slidenum">
              <a:rPr lang="en-CA" smtClean="0"/>
              <a:t>18</a:t>
            </a:fld>
            <a:endParaRPr lang="en-CA"/>
          </a:p>
        </p:txBody>
      </p:sp>
    </p:spTree>
    <p:extLst>
      <p:ext uri="{BB962C8B-B14F-4D97-AF65-F5344CB8AC3E}">
        <p14:creationId xmlns:p14="http://schemas.microsoft.com/office/powerpoint/2010/main" val="37582914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1"/>
            <a:r>
              <a:rPr lang="en-CA" dirty="0" smtClean="0"/>
              <a:t>1. Introduction</a:t>
            </a:r>
            <a:endParaRPr lang="en-CA" dirty="0"/>
          </a:p>
        </p:txBody>
      </p:sp>
      <p:sp>
        <p:nvSpPr>
          <p:cNvPr id="5" name="Content Placeholder 4"/>
          <p:cNvSpPr>
            <a:spLocks noGrp="1"/>
          </p:cNvSpPr>
          <p:nvPr>
            <p:ph idx="1"/>
          </p:nvPr>
        </p:nvSpPr>
        <p:spPr>
          <a:xfrm>
            <a:off x="457200" y="1524000"/>
            <a:ext cx="8229600" cy="4602163"/>
          </a:xfrm>
        </p:spPr>
        <p:txBody>
          <a:bodyPr/>
          <a:lstStyle/>
          <a:p>
            <a:pPr lvl="2"/>
            <a:r>
              <a:rPr lang="en-CA" dirty="0"/>
              <a:t>Tender is the act of formally offering to close a transaction that will not, or may not close.  </a:t>
            </a:r>
            <a:endParaRPr lang="en-CA" dirty="0" smtClean="0"/>
          </a:p>
          <a:p>
            <a:pPr marL="457200" lvl="2" indent="0">
              <a:buNone/>
            </a:pPr>
            <a:endParaRPr lang="en-CA" dirty="0"/>
          </a:p>
          <a:p>
            <a:pPr lvl="2"/>
            <a:r>
              <a:rPr lang="en-CA" dirty="0"/>
              <a:t>It is, in its simplest form, a way of establishing that one party is ready, willing and able to close the transaction</a:t>
            </a:r>
            <a:r>
              <a:rPr lang="en-CA" dirty="0" smtClean="0"/>
              <a:t>.</a:t>
            </a:r>
          </a:p>
          <a:p>
            <a:pPr marL="457200" lvl="2" indent="0">
              <a:buNone/>
            </a:pPr>
            <a:endParaRPr lang="en-CA" dirty="0"/>
          </a:p>
          <a:p>
            <a:pPr lvl="2"/>
            <a:r>
              <a:rPr lang="en-CA" dirty="0"/>
              <a:t>It is </a:t>
            </a:r>
            <a:r>
              <a:rPr lang="en-CA" i="1" dirty="0"/>
              <a:t>not </a:t>
            </a:r>
            <a:r>
              <a:rPr lang="en-CA" dirty="0"/>
              <a:t>a necessary step in every failed (or failing) real estate transaction.  Whether to tender (or not) is a strategic decision that requires careful consideration of the facts, the law and the client’s goals</a:t>
            </a:r>
            <a:r>
              <a:rPr lang="en-CA" dirty="0" smtClean="0"/>
              <a:t>.</a:t>
            </a:r>
          </a:p>
          <a:p>
            <a:pPr marL="457200" lvl="2" indent="0">
              <a:buNone/>
            </a:pPr>
            <a:endParaRPr lang="en-CA" dirty="0"/>
          </a:p>
          <a:p>
            <a:pPr lvl="2"/>
            <a:r>
              <a:rPr lang="en-CA" dirty="0"/>
              <a:t>In this presentation, I will review a series of questions that may be appropriate to ask a prospective purchaser</a:t>
            </a:r>
            <a:r>
              <a:rPr lang="en-CA" dirty="0" smtClean="0"/>
              <a:t>.</a:t>
            </a:r>
            <a:endParaRPr lang="en-CA" dirty="0"/>
          </a:p>
        </p:txBody>
      </p:sp>
      <p:sp>
        <p:nvSpPr>
          <p:cNvPr id="6" name="Slide Number Placeholder 5"/>
          <p:cNvSpPr>
            <a:spLocks noGrp="1"/>
          </p:cNvSpPr>
          <p:nvPr>
            <p:ph type="sldNum" sz="quarter" idx="10"/>
          </p:nvPr>
        </p:nvSpPr>
        <p:spPr/>
        <p:txBody>
          <a:bodyPr/>
          <a:lstStyle/>
          <a:p>
            <a:fld id="{CF9BC914-C69D-4A07-AF05-9294CE4F93CA}" type="slidenum">
              <a:rPr lang="en-CA" smtClean="0"/>
              <a:t>1</a:t>
            </a:fld>
            <a:endParaRPr lang="en-C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8. Conclusion</a:t>
            </a:r>
            <a:r>
              <a:rPr lang="en-CA" dirty="0"/>
              <a:t>: ask the right questions, and consider the answers carefully. </a:t>
            </a:r>
            <a:endParaRPr lang="en-CA" dirty="0"/>
          </a:p>
        </p:txBody>
      </p:sp>
      <p:sp>
        <p:nvSpPr>
          <p:cNvPr id="3" name="Content Placeholder 2"/>
          <p:cNvSpPr>
            <a:spLocks noGrp="1"/>
          </p:cNvSpPr>
          <p:nvPr>
            <p:ph idx="1"/>
          </p:nvPr>
        </p:nvSpPr>
        <p:spPr>
          <a:xfrm>
            <a:off x="457200" y="1676400"/>
            <a:ext cx="8229600" cy="4449763"/>
          </a:xfrm>
        </p:spPr>
        <p:txBody>
          <a:bodyPr/>
          <a:lstStyle/>
          <a:p>
            <a:pPr lvl="2"/>
            <a:r>
              <a:rPr lang="en-CA" dirty="0"/>
              <a:t>Tender is an evidentiary tool.  It is meant to prove a specific issue</a:t>
            </a:r>
            <a:r>
              <a:rPr lang="en-CA" dirty="0" smtClean="0"/>
              <a:t>.</a:t>
            </a:r>
            <a:br>
              <a:rPr lang="en-CA" dirty="0" smtClean="0"/>
            </a:br>
            <a:endParaRPr lang="en-CA" dirty="0"/>
          </a:p>
          <a:p>
            <a:pPr lvl="2"/>
            <a:r>
              <a:rPr lang="en-CA" dirty="0"/>
              <a:t>Used correctly, tender can advance the interests of a party faced with a </a:t>
            </a:r>
            <a:r>
              <a:rPr lang="en-CA" dirty="0" err="1"/>
              <a:t>repudiatory</a:t>
            </a:r>
            <a:r>
              <a:rPr lang="en-CA" dirty="0"/>
              <a:t> breach</a:t>
            </a:r>
            <a:r>
              <a:rPr lang="en-CA" dirty="0" smtClean="0"/>
              <a:t>.</a:t>
            </a:r>
            <a:br>
              <a:rPr lang="en-CA" dirty="0" smtClean="0"/>
            </a:br>
            <a:endParaRPr lang="en-CA" dirty="0"/>
          </a:p>
          <a:p>
            <a:pPr lvl="2"/>
            <a:r>
              <a:rPr lang="en-CA" dirty="0"/>
              <a:t>But tender (and preserving the contract so that there can be a tender) can also have important consequences.  </a:t>
            </a:r>
            <a:r>
              <a:rPr lang="en-CA" dirty="0" smtClean="0"/>
              <a:t/>
            </a:r>
            <a:br>
              <a:rPr lang="en-CA" dirty="0" smtClean="0"/>
            </a:br>
            <a:endParaRPr lang="en-CA" dirty="0"/>
          </a:p>
          <a:p>
            <a:pPr lvl="2"/>
            <a:r>
              <a:rPr lang="en-CA" dirty="0"/>
              <a:t>Tender should not be a reflexive response to every troubled transaction.  It should be a carefully considered strategic decision.  </a:t>
            </a:r>
            <a:r>
              <a:rPr lang="en-CA" dirty="0" smtClean="0"/>
              <a:t/>
            </a:r>
            <a:br>
              <a:rPr lang="en-CA" dirty="0" smtClean="0"/>
            </a:br>
            <a:endParaRPr lang="en-CA" dirty="0"/>
          </a:p>
          <a:p>
            <a:pPr lvl="2"/>
            <a:r>
              <a:rPr lang="en-CA" dirty="0"/>
              <a:t>Hopefully, this presentation provides some considerations that can help guide that decision</a:t>
            </a:r>
            <a:r>
              <a:rPr lang="en-CA" dirty="0" smtClean="0"/>
              <a:t>.</a:t>
            </a:r>
            <a:endParaRPr lang="en-CA" dirty="0"/>
          </a:p>
        </p:txBody>
      </p:sp>
      <p:sp>
        <p:nvSpPr>
          <p:cNvPr id="4" name="Slide Number Placeholder 3"/>
          <p:cNvSpPr>
            <a:spLocks noGrp="1"/>
          </p:cNvSpPr>
          <p:nvPr>
            <p:ph type="sldNum" sz="quarter" idx="10"/>
          </p:nvPr>
        </p:nvSpPr>
        <p:spPr/>
        <p:txBody>
          <a:bodyPr/>
          <a:lstStyle/>
          <a:p>
            <a:fld id="{CF9BC914-C69D-4A07-AF05-9294CE4F93CA}" type="slidenum">
              <a:rPr lang="en-CA" smtClean="0"/>
              <a:t>19</a:t>
            </a:fld>
            <a:endParaRPr lang="en-CA"/>
          </a:p>
        </p:txBody>
      </p:sp>
    </p:spTree>
    <p:extLst>
      <p:ext uri="{BB962C8B-B14F-4D97-AF65-F5344CB8AC3E}">
        <p14:creationId xmlns:p14="http://schemas.microsoft.com/office/powerpoint/2010/main" val="755471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1"/>
            <a:r>
              <a:rPr lang="en-CA" dirty="0" smtClean="0"/>
              <a:t>1. Introduction</a:t>
            </a:r>
            <a:endParaRPr lang="en-CA" dirty="0"/>
          </a:p>
        </p:txBody>
      </p:sp>
      <p:sp>
        <p:nvSpPr>
          <p:cNvPr id="5" name="Content Placeholder 4"/>
          <p:cNvSpPr>
            <a:spLocks noGrp="1"/>
          </p:cNvSpPr>
          <p:nvPr>
            <p:ph idx="1"/>
          </p:nvPr>
        </p:nvSpPr>
        <p:spPr>
          <a:xfrm>
            <a:off x="-152400" y="1066800"/>
            <a:ext cx="8915400" cy="5059363"/>
          </a:xfrm>
        </p:spPr>
        <p:txBody>
          <a:bodyPr/>
          <a:lstStyle/>
          <a:p>
            <a:pPr lvl="3"/>
            <a:r>
              <a:rPr lang="en-CA" b="1" dirty="0" smtClean="0"/>
              <a:t>Has </a:t>
            </a:r>
            <a:r>
              <a:rPr lang="en-CA" b="1" dirty="0"/>
              <a:t>there been a repudiation?</a:t>
            </a:r>
          </a:p>
          <a:p>
            <a:pPr lvl="4">
              <a:buFont typeface="Arial" panose="020B0604020202020204" pitchFamily="34" charset="0"/>
              <a:buChar char="•"/>
            </a:pPr>
            <a:r>
              <a:rPr lang="en-CA" dirty="0"/>
              <a:t>Has one party, by its words or conduct, indicated that it does not intend to be bound by the agreement?</a:t>
            </a:r>
          </a:p>
          <a:p>
            <a:pPr lvl="4">
              <a:buFont typeface="Arial" panose="020B0604020202020204" pitchFamily="34" charset="0"/>
              <a:buChar char="•"/>
            </a:pPr>
            <a:r>
              <a:rPr lang="en-CA" dirty="0"/>
              <a:t>This is a threshold question. If there is no repudiation then the issue is simple: both sides are obliged to close. </a:t>
            </a:r>
            <a:endParaRPr lang="en-CA" dirty="0" smtClean="0"/>
          </a:p>
          <a:p>
            <a:pPr marL="914400" lvl="4" indent="0">
              <a:buNone/>
            </a:pPr>
            <a:endParaRPr lang="en-CA" dirty="0"/>
          </a:p>
          <a:p>
            <a:pPr lvl="3"/>
            <a:r>
              <a:rPr lang="en-CA" b="1" dirty="0"/>
              <a:t>Can the innocent party meet its pre-closing obligations?</a:t>
            </a:r>
          </a:p>
          <a:p>
            <a:pPr lvl="4">
              <a:buFont typeface="Arial" panose="020B0604020202020204" pitchFamily="34" charset="0"/>
              <a:buChar char="•"/>
            </a:pPr>
            <a:r>
              <a:rPr lang="en-CA" dirty="0"/>
              <a:t>This is closely related to the election described below.</a:t>
            </a:r>
          </a:p>
          <a:p>
            <a:pPr lvl="4">
              <a:buFont typeface="Arial" panose="020B0604020202020204" pitchFamily="34" charset="0"/>
              <a:buChar char="•"/>
            </a:pPr>
            <a:r>
              <a:rPr lang="en-CA" dirty="0"/>
              <a:t>This is important, because a tender (or a declared intention to tender) keeps the contract alive.  A party who insists on performance but cannot perform may unwittingly set a trap for itself.</a:t>
            </a:r>
          </a:p>
          <a:p>
            <a:pPr lvl="4">
              <a:buFont typeface="Arial" panose="020B0604020202020204" pitchFamily="34" charset="0"/>
              <a:buChar char="•"/>
            </a:pPr>
            <a:r>
              <a:rPr lang="en-CA" dirty="0"/>
              <a:t>If neither side can perform then the contract stays alive but time is not of the essence.  Either side can set a new closing date on reasonable notice</a:t>
            </a:r>
            <a:r>
              <a:rPr lang="en-CA" dirty="0" smtClean="0"/>
              <a:t>.</a:t>
            </a:r>
          </a:p>
          <a:p>
            <a:pPr marL="914400" lvl="4" indent="0">
              <a:buNone/>
            </a:pPr>
            <a:endParaRPr lang="en-CA" dirty="0"/>
          </a:p>
          <a:p>
            <a:pPr lvl="3"/>
            <a:r>
              <a:rPr lang="en-CA" b="1" dirty="0"/>
              <a:t>Should the innocent party accept the repudiation or insist on performance?</a:t>
            </a:r>
          </a:p>
          <a:p>
            <a:pPr lvl="4">
              <a:buFont typeface="Arial" panose="020B0604020202020204" pitchFamily="34" charset="0"/>
              <a:buChar char="•"/>
            </a:pPr>
            <a:r>
              <a:rPr lang="en-CA" dirty="0"/>
              <a:t>Repudiation puts the innocent party to an election.  It can “accept” the repudiation and bring the contract to an end or it can insist on performance and keep the contract alive</a:t>
            </a:r>
            <a:r>
              <a:rPr lang="en-CA" dirty="0" smtClean="0"/>
              <a:t>.</a:t>
            </a:r>
          </a:p>
          <a:p>
            <a:pPr marL="914400" lvl="4" indent="0">
              <a:buNone/>
            </a:pPr>
            <a:endParaRPr lang="en-CA" dirty="0"/>
          </a:p>
          <a:p>
            <a:pPr lvl="3"/>
            <a:r>
              <a:rPr lang="en-CA" b="1" dirty="0"/>
              <a:t>What, exactly, must be tendered?</a:t>
            </a:r>
          </a:p>
          <a:p>
            <a:pPr lvl="4">
              <a:buFont typeface="Arial" panose="020B0604020202020204" pitchFamily="34" charset="0"/>
              <a:buChar char="•"/>
            </a:pPr>
            <a:r>
              <a:rPr lang="en-CA" dirty="0"/>
              <a:t>A tender (as compared to a closing) can present difficult issues because there is no counterparty to ensure that the tender is correct.</a:t>
            </a:r>
          </a:p>
          <a:p>
            <a:pPr lvl="4">
              <a:buFont typeface="Arial" panose="020B0604020202020204" pitchFamily="34" charset="0"/>
              <a:buChar char="•"/>
            </a:pPr>
            <a:r>
              <a:rPr lang="en-CA" dirty="0"/>
              <a:t>There is conflicting case law on whether a defective tender (i.e., a tender that contains some innocent error) will accomplish its intended purpose.</a:t>
            </a:r>
          </a:p>
          <a:p>
            <a:endParaRPr lang="en-CA" dirty="0"/>
          </a:p>
        </p:txBody>
      </p:sp>
      <p:sp>
        <p:nvSpPr>
          <p:cNvPr id="6" name="Slide Number Placeholder 5"/>
          <p:cNvSpPr>
            <a:spLocks noGrp="1"/>
          </p:cNvSpPr>
          <p:nvPr>
            <p:ph type="sldNum" sz="quarter" idx="10"/>
          </p:nvPr>
        </p:nvSpPr>
        <p:spPr/>
        <p:txBody>
          <a:bodyPr/>
          <a:lstStyle/>
          <a:p>
            <a:fld id="{CF9BC914-C69D-4A07-AF05-9294CE4F93CA}" type="slidenum">
              <a:rPr lang="en-CA" smtClean="0"/>
              <a:t>2</a:t>
            </a:fld>
            <a:endParaRPr lang="en-CA"/>
          </a:p>
        </p:txBody>
      </p:sp>
    </p:spTree>
    <p:extLst>
      <p:ext uri="{BB962C8B-B14F-4D97-AF65-F5344CB8AC3E}">
        <p14:creationId xmlns:p14="http://schemas.microsoft.com/office/powerpoint/2010/main" val="1081835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CA" dirty="0"/>
              <a:t>What is tender</a:t>
            </a:r>
            <a:r>
              <a:rPr lang="en-CA" dirty="0" smtClean="0"/>
              <a:t>?</a:t>
            </a:r>
            <a:endParaRPr lang="en-CA" dirty="0"/>
          </a:p>
        </p:txBody>
      </p:sp>
      <p:sp>
        <p:nvSpPr>
          <p:cNvPr id="3" name="Content Placeholder 2"/>
          <p:cNvSpPr>
            <a:spLocks noGrp="1"/>
          </p:cNvSpPr>
          <p:nvPr>
            <p:ph idx="1"/>
          </p:nvPr>
        </p:nvSpPr>
        <p:spPr>
          <a:xfrm>
            <a:off x="457200" y="1295400"/>
            <a:ext cx="8229600" cy="4830763"/>
          </a:xfrm>
        </p:spPr>
        <p:txBody>
          <a:bodyPr/>
          <a:lstStyle/>
          <a:p>
            <a:pPr lvl="2"/>
            <a:r>
              <a:rPr lang="en-CA" dirty="0"/>
              <a:t>Tender has a specific place in litigation about a failed real estate transaction: it is </a:t>
            </a:r>
            <a:r>
              <a:rPr lang="en-CA" i="1" dirty="0"/>
              <a:t>one way </a:t>
            </a:r>
            <a:r>
              <a:rPr lang="en-CA" dirty="0"/>
              <a:t>to show that your client is prepared to complete the transaction.  It is important to realize that tender is not the </a:t>
            </a:r>
            <a:r>
              <a:rPr lang="en-CA" i="1" dirty="0"/>
              <a:t>only </a:t>
            </a:r>
            <a:r>
              <a:rPr lang="en-CA" dirty="0"/>
              <a:t>way to show that your client is prepared to close</a:t>
            </a:r>
            <a:r>
              <a:rPr lang="en-CA" dirty="0" smtClean="0"/>
              <a:t>.</a:t>
            </a:r>
          </a:p>
          <a:p>
            <a:pPr marL="457200" lvl="2" indent="0">
              <a:buNone/>
            </a:pPr>
            <a:endParaRPr lang="en-CA" dirty="0"/>
          </a:p>
          <a:p>
            <a:pPr lvl="2"/>
            <a:r>
              <a:rPr lang="en-CA" dirty="0"/>
              <a:t>In order to succeed in an action (whether for damages or specific performance) the injured party must show that but-for the other side’s breach then the transaction would have closed</a:t>
            </a:r>
            <a:r>
              <a:rPr lang="en-CA" dirty="0" smtClean="0"/>
              <a:t>.</a:t>
            </a:r>
          </a:p>
          <a:p>
            <a:pPr marL="457200" lvl="2" indent="0">
              <a:buNone/>
            </a:pPr>
            <a:endParaRPr lang="en-CA" dirty="0"/>
          </a:p>
          <a:p>
            <a:pPr lvl="2"/>
            <a:r>
              <a:rPr lang="en-CA" dirty="0"/>
              <a:t>Defendants often argue that but-for the breach, the transaction would not have closed for some other reason outside of its control.</a:t>
            </a:r>
          </a:p>
          <a:p>
            <a:pPr lvl="3"/>
            <a:r>
              <a:rPr lang="en-CA" dirty="0"/>
              <a:t>The most obvious example of this is a vendor who refuses to close, but argues that the purchaser did not have funds to close in any event.</a:t>
            </a:r>
          </a:p>
          <a:p>
            <a:pPr lvl="3"/>
            <a:r>
              <a:rPr lang="en-CA" dirty="0"/>
              <a:t>There are a large number of other allegations that a defaulting party can make about conditions that were not and would not have been met in time for closing.  </a:t>
            </a:r>
          </a:p>
          <a:p>
            <a:pPr lvl="4">
              <a:buFont typeface="Arial" panose="020B0604020202020204" pitchFamily="34" charset="0"/>
              <a:buChar char="•"/>
            </a:pPr>
            <a:r>
              <a:rPr lang="en-CA" dirty="0"/>
              <a:t>A builder may have to deliver a home substantially complete before closing;</a:t>
            </a:r>
          </a:p>
          <a:p>
            <a:pPr lvl="4">
              <a:buFont typeface="Arial" panose="020B0604020202020204" pitchFamily="34" charset="0"/>
              <a:buChar char="•"/>
            </a:pPr>
            <a:r>
              <a:rPr lang="en-CA" dirty="0"/>
              <a:t>A developer/vendor may need to obtain certain building permissions before closing</a:t>
            </a:r>
            <a:r>
              <a:rPr lang="en-CA" dirty="0" smtClean="0"/>
              <a:t>.</a:t>
            </a:r>
            <a:endParaRPr lang="en-CA" dirty="0"/>
          </a:p>
        </p:txBody>
      </p:sp>
      <p:sp>
        <p:nvSpPr>
          <p:cNvPr id="4" name="Slide Number Placeholder 3"/>
          <p:cNvSpPr>
            <a:spLocks noGrp="1"/>
          </p:cNvSpPr>
          <p:nvPr>
            <p:ph type="sldNum" sz="quarter" idx="10"/>
          </p:nvPr>
        </p:nvSpPr>
        <p:spPr/>
        <p:txBody>
          <a:bodyPr/>
          <a:lstStyle/>
          <a:p>
            <a:fld id="{CF9BC914-C69D-4A07-AF05-9294CE4F93CA}" type="slidenum">
              <a:rPr lang="en-CA" smtClean="0"/>
              <a:t>3</a:t>
            </a:fld>
            <a:endParaRPr lang="en-CA"/>
          </a:p>
        </p:txBody>
      </p:sp>
    </p:spTree>
    <p:extLst>
      <p:ext uri="{BB962C8B-B14F-4D97-AF65-F5344CB8AC3E}">
        <p14:creationId xmlns:p14="http://schemas.microsoft.com/office/powerpoint/2010/main" val="8098632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CA" dirty="0"/>
              <a:t>What is tender</a:t>
            </a:r>
            <a:r>
              <a:rPr lang="en-CA" dirty="0" smtClean="0"/>
              <a:t>?</a:t>
            </a:r>
            <a:endParaRPr lang="en-CA" dirty="0"/>
          </a:p>
        </p:txBody>
      </p:sp>
      <p:sp>
        <p:nvSpPr>
          <p:cNvPr id="3" name="Content Placeholder 2"/>
          <p:cNvSpPr>
            <a:spLocks noGrp="1"/>
          </p:cNvSpPr>
          <p:nvPr>
            <p:ph idx="1"/>
          </p:nvPr>
        </p:nvSpPr>
        <p:spPr>
          <a:xfrm>
            <a:off x="457200" y="1447800"/>
            <a:ext cx="8229600" cy="4678363"/>
          </a:xfrm>
        </p:spPr>
        <p:txBody>
          <a:bodyPr/>
          <a:lstStyle/>
          <a:p>
            <a:pPr lvl="2"/>
            <a:r>
              <a:rPr lang="en-CA" dirty="0"/>
              <a:t>Tender is, in essence, the act of demonstrating that you have fulfilled all of your pre-closing obligations.  This is often summed up by declaring one side or the other to be ready, willing and able to complete the transaction</a:t>
            </a:r>
            <a:r>
              <a:rPr lang="en-CA" dirty="0" smtClean="0"/>
              <a:t>.</a:t>
            </a:r>
          </a:p>
          <a:p>
            <a:pPr marL="457200" lvl="2" indent="0">
              <a:buNone/>
            </a:pPr>
            <a:endParaRPr lang="en-CA" dirty="0" smtClean="0"/>
          </a:p>
          <a:p>
            <a:pPr lvl="2"/>
            <a:r>
              <a:rPr lang="en-CA" dirty="0" smtClean="0"/>
              <a:t>In </a:t>
            </a:r>
            <a:r>
              <a:rPr lang="en-CA" dirty="0"/>
              <a:t>very simple terms, a party completes its items on the closing checklist.  </a:t>
            </a:r>
          </a:p>
          <a:p>
            <a:pPr lvl="3"/>
            <a:r>
              <a:rPr lang="en-CA" dirty="0"/>
              <a:t>The key element is typically purchaser sends a cheque, bank draft or other form of payment.</a:t>
            </a:r>
          </a:p>
          <a:p>
            <a:pPr lvl="3"/>
            <a:r>
              <a:rPr lang="en-CA" dirty="0"/>
              <a:t>Payment is, of course, one element.  An effective tender will show that the tendering party has completed all of its pre-closing obligations and so the failure to close is entirely attributable to conduct by the other side</a:t>
            </a:r>
            <a:r>
              <a:rPr lang="en-CA" dirty="0" smtClean="0"/>
              <a:t>.</a:t>
            </a:r>
          </a:p>
          <a:p>
            <a:pPr marL="685800" lvl="3" indent="0">
              <a:buNone/>
            </a:pPr>
            <a:endParaRPr lang="en-CA" dirty="0"/>
          </a:p>
          <a:p>
            <a:pPr lvl="2"/>
            <a:r>
              <a:rPr lang="en-CA" dirty="0"/>
              <a:t>A tender that imposes an additional condition on closing is not effective.  The other party must be able to close on the agreed-upon terms by accepting the tender.</a:t>
            </a:r>
          </a:p>
          <a:p>
            <a:pPr lvl="3"/>
            <a:r>
              <a:rPr lang="en-CA" i="1" dirty="0"/>
              <a:t>Gross v. </a:t>
            </a:r>
            <a:r>
              <a:rPr lang="en-CA" i="1" dirty="0" err="1"/>
              <a:t>Cottier</a:t>
            </a:r>
            <a:r>
              <a:rPr lang="en-CA" i="1" dirty="0"/>
              <a:t> </a:t>
            </a:r>
            <a:r>
              <a:rPr lang="en-CA" dirty="0"/>
              <a:t>(1992), 71 </a:t>
            </a:r>
            <a:r>
              <a:rPr lang="en-CA" dirty="0" err="1"/>
              <a:t>B.C.L.R</a:t>
            </a:r>
            <a:r>
              <a:rPr lang="en-CA" dirty="0"/>
              <a:t>. (2d) 1 (B.C. C.A.)   </a:t>
            </a:r>
          </a:p>
        </p:txBody>
      </p:sp>
      <p:sp>
        <p:nvSpPr>
          <p:cNvPr id="4" name="Slide Number Placeholder 3"/>
          <p:cNvSpPr>
            <a:spLocks noGrp="1"/>
          </p:cNvSpPr>
          <p:nvPr>
            <p:ph type="sldNum" sz="quarter" idx="10"/>
          </p:nvPr>
        </p:nvSpPr>
        <p:spPr/>
        <p:txBody>
          <a:bodyPr/>
          <a:lstStyle/>
          <a:p>
            <a:fld id="{CF9BC914-C69D-4A07-AF05-9294CE4F93CA}" type="slidenum">
              <a:rPr lang="en-CA" smtClean="0"/>
              <a:t>4</a:t>
            </a:fld>
            <a:endParaRPr lang="en-CA"/>
          </a:p>
        </p:txBody>
      </p:sp>
    </p:spTree>
    <p:extLst>
      <p:ext uri="{BB962C8B-B14F-4D97-AF65-F5344CB8AC3E}">
        <p14:creationId xmlns:p14="http://schemas.microsoft.com/office/powerpoint/2010/main" val="3866217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 The </a:t>
            </a:r>
            <a:r>
              <a:rPr lang="en-CA" dirty="0"/>
              <a:t>first question: has one party repudiated the contract</a:t>
            </a:r>
            <a:r>
              <a:rPr lang="en-CA" dirty="0" smtClean="0"/>
              <a:t>?</a:t>
            </a:r>
            <a:endParaRPr lang="en-CA" dirty="0"/>
          </a:p>
        </p:txBody>
      </p:sp>
      <p:sp>
        <p:nvSpPr>
          <p:cNvPr id="3" name="Content Placeholder 2"/>
          <p:cNvSpPr>
            <a:spLocks noGrp="1"/>
          </p:cNvSpPr>
          <p:nvPr>
            <p:ph idx="1"/>
          </p:nvPr>
        </p:nvSpPr>
        <p:spPr>
          <a:xfrm>
            <a:off x="457200" y="1447800"/>
            <a:ext cx="8229600" cy="4678363"/>
          </a:xfrm>
        </p:spPr>
        <p:txBody>
          <a:bodyPr/>
          <a:lstStyle/>
          <a:p>
            <a:pPr lvl="2"/>
            <a:r>
              <a:rPr lang="en-CA" dirty="0"/>
              <a:t>Tender is one possible response to a </a:t>
            </a:r>
            <a:r>
              <a:rPr lang="en-CA" dirty="0" err="1"/>
              <a:t>repudiatory</a:t>
            </a:r>
            <a:r>
              <a:rPr lang="en-CA" dirty="0"/>
              <a:t> breach.  </a:t>
            </a:r>
            <a:endParaRPr lang="en-CA" dirty="0" smtClean="0"/>
          </a:p>
          <a:p>
            <a:pPr marL="457200" lvl="2" indent="0">
              <a:buNone/>
            </a:pPr>
            <a:endParaRPr lang="en-CA" dirty="0"/>
          </a:p>
          <a:p>
            <a:pPr lvl="2"/>
            <a:r>
              <a:rPr lang="en-CA" dirty="0"/>
              <a:t>A </a:t>
            </a:r>
            <a:r>
              <a:rPr lang="en-CA" dirty="0" err="1"/>
              <a:t>repudiatory</a:t>
            </a:r>
            <a:r>
              <a:rPr lang="en-CA" dirty="0"/>
              <a:t> breach will (if accepted) relieve the innocent party of her remaining obligations under the contract</a:t>
            </a:r>
            <a:r>
              <a:rPr lang="en-CA" dirty="0" smtClean="0"/>
              <a:t>.</a:t>
            </a:r>
            <a:endParaRPr lang="en-CA" dirty="0"/>
          </a:p>
          <a:p>
            <a:pPr lvl="3"/>
            <a:r>
              <a:rPr lang="en-CA" dirty="0"/>
              <a:t>A </a:t>
            </a:r>
            <a:r>
              <a:rPr lang="en-CA" dirty="0" err="1"/>
              <a:t>repudiatory</a:t>
            </a:r>
            <a:r>
              <a:rPr lang="en-CA" dirty="0"/>
              <a:t> breach “goes to the root” of the contract or denies the innocent party of “substantially the whole” benefit that she bargained </a:t>
            </a:r>
            <a:r>
              <a:rPr lang="en-CA" dirty="0" smtClean="0"/>
              <a:t>for:</a:t>
            </a:r>
          </a:p>
          <a:p>
            <a:pPr marL="685800" lvl="3" indent="0">
              <a:buNone/>
            </a:pPr>
            <a:r>
              <a:rPr lang="en-CA" sz="1200" b="0" dirty="0" smtClean="0"/>
              <a:t/>
            </a:r>
            <a:br>
              <a:rPr lang="en-CA" sz="1200" b="0" dirty="0" smtClean="0"/>
            </a:br>
            <a:r>
              <a:rPr lang="en-CA" sz="1200" b="0" dirty="0" smtClean="0"/>
              <a:t>Where </a:t>
            </a:r>
            <a:r>
              <a:rPr lang="en-CA" sz="1200" b="0" dirty="0"/>
              <a:t>one party before the day when he is obliged to perform his part, declares in advance that he will not perform it when the day comes, or by his conduct evinces an intention not to perform it, the other may elect to treat his declaration or conduct as a breach going to the root of the matter and to treat himself as discharged from further performance</a:t>
            </a:r>
            <a:r>
              <a:rPr lang="en-CA" sz="1200" b="0" dirty="0" smtClean="0"/>
              <a:t>…</a:t>
            </a:r>
            <a:br>
              <a:rPr lang="en-CA" sz="1200" b="0" dirty="0" smtClean="0"/>
            </a:br>
            <a:endParaRPr lang="en-CA" sz="1200" b="0" dirty="0"/>
          </a:p>
          <a:p>
            <a:pPr lvl="4">
              <a:buFont typeface="Arial" panose="020B0604020202020204" pitchFamily="34" charset="0"/>
              <a:buChar char="•"/>
            </a:pPr>
            <a:r>
              <a:rPr lang="en-CA" i="1" dirty="0" err="1" smtClean="0"/>
              <a:t>Cehave</a:t>
            </a:r>
            <a:r>
              <a:rPr lang="en-CA" i="1" dirty="0" smtClean="0"/>
              <a:t> </a:t>
            </a:r>
            <a:r>
              <a:rPr lang="en-CA" i="1" dirty="0" err="1" smtClean="0"/>
              <a:t>N.v.</a:t>
            </a:r>
            <a:r>
              <a:rPr lang="en-CA" i="1" dirty="0" smtClean="0"/>
              <a:t> v. Bremer </a:t>
            </a:r>
            <a:r>
              <a:rPr lang="en-CA" i="1" dirty="0" err="1" smtClean="0"/>
              <a:t>Handelsgesellschaft</a:t>
            </a:r>
            <a:r>
              <a:rPr lang="en-CA" i="1" dirty="0" smtClean="0"/>
              <a:t> </a:t>
            </a:r>
            <a:r>
              <a:rPr lang="en-CA" i="1" dirty="0" err="1" smtClean="0"/>
              <a:t>m.b.H</a:t>
            </a:r>
            <a:r>
              <a:rPr lang="en-CA" i="1" dirty="0" smtClean="0"/>
              <a:t>, the </a:t>
            </a:r>
            <a:r>
              <a:rPr lang="en-CA" i="1" dirty="0" err="1" smtClean="0"/>
              <a:t>Hansa</a:t>
            </a:r>
            <a:r>
              <a:rPr lang="en-CA" i="1" dirty="0" smtClean="0"/>
              <a:t> Nord</a:t>
            </a:r>
            <a:r>
              <a:rPr lang="en-CA" dirty="0" smtClean="0"/>
              <a:t> (1975)., 1 </a:t>
            </a:r>
            <a:r>
              <a:rPr lang="en-CA" dirty="0" err="1" smtClean="0"/>
              <a:t>Q.B.</a:t>
            </a:r>
            <a:r>
              <a:rPr lang="en-CA" dirty="0" smtClean="0"/>
              <a:t> 44 at pp. 59 per Denning </a:t>
            </a:r>
            <a:r>
              <a:rPr lang="en-CA" dirty="0" err="1" smtClean="0"/>
              <a:t>M.R</a:t>
            </a:r>
            <a:r>
              <a:rPr lang="en-CA" dirty="0" smtClean="0"/>
              <a:t>.</a:t>
            </a:r>
          </a:p>
          <a:p>
            <a:pPr marL="914400" lvl="4" indent="0">
              <a:buNone/>
            </a:pPr>
            <a:endParaRPr lang="en-CA" dirty="0" smtClean="0"/>
          </a:p>
          <a:p>
            <a:pPr lvl="3"/>
            <a:r>
              <a:rPr lang="en-CA" dirty="0"/>
              <a:t>The classic repudiation is simple: one party declares before closing that it cannot or will not complete the transaction.</a:t>
            </a:r>
          </a:p>
          <a:p>
            <a:pPr lvl="4">
              <a:buFont typeface="Arial" panose="020B0604020202020204" pitchFamily="34" charset="0"/>
              <a:buChar char="•"/>
            </a:pPr>
            <a:r>
              <a:rPr lang="en-CA" dirty="0"/>
              <a:t>In this case, it is not complicated to determine that the breach is a </a:t>
            </a:r>
            <a:r>
              <a:rPr lang="en-CA" dirty="0" err="1"/>
              <a:t>repudiatory</a:t>
            </a:r>
            <a:r>
              <a:rPr lang="en-CA" dirty="0"/>
              <a:t> breach.</a:t>
            </a:r>
          </a:p>
          <a:p>
            <a:pPr marL="914400" lvl="4" indent="0">
              <a:buNone/>
            </a:pPr>
            <a:endParaRPr lang="en-CA" dirty="0" smtClean="0"/>
          </a:p>
          <a:p>
            <a:endParaRPr lang="en-CA" dirty="0"/>
          </a:p>
        </p:txBody>
      </p:sp>
      <p:sp>
        <p:nvSpPr>
          <p:cNvPr id="4" name="Slide Number Placeholder 3"/>
          <p:cNvSpPr>
            <a:spLocks noGrp="1"/>
          </p:cNvSpPr>
          <p:nvPr>
            <p:ph type="sldNum" sz="quarter" idx="10"/>
          </p:nvPr>
        </p:nvSpPr>
        <p:spPr/>
        <p:txBody>
          <a:bodyPr/>
          <a:lstStyle/>
          <a:p>
            <a:fld id="{CF9BC914-C69D-4A07-AF05-9294CE4F93CA}" type="slidenum">
              <a:rPr lang="en-CA" smtClean="0"/>
              <a:t>5</a:t>
            </a:fld>
            <a:endParaRPr lang="en-CA"/>
          </a:p>
        </p:txBody>
      </p:sp>
    </p:spTree>
    <p:extLst>
      <p:ext uri="{BB962C8B-B14F-4D97-AF65-F5344CB8AC3E}">
        <p14:creationId xmlns:p14="http://schemas.microsoft.com/office/powerpoint/2010/main" val="3882046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 The </a:t>
            </a:r>
            <a:r>
              <a:rPr lang="en-CA" dirty="0"/>
              <a:t>first question: has one party repudiated the contract</a:t>
            </a:r>
            <a:r>
              <a:rPr lang="en-CA" dirty="0" smtClean="0"/>
              <a:t>?</a:t>
            </a:r>
            <a:endParaRPr lang="en-CA" dirty="0"/>
          </a:p>
        </p:txBody>
      </p:sp>
      <p:sp>
        <p:nvSpPr>
          <p:cNvPr id="3" name="Content Placeholder 2"/>
          <p:cNvSpPr>
            <a:spLocks noGrp="1"/>
          </p:cNvSpPr>
          <p:nvPr>
            <p:ph idx="1"/>
          </p:nvPr>
        </p:nvSpPr>
        <p:spPr>
          <a:xfrm>
            <a:off x="457200" y="1447800"/>
            <a:ext cx="8229600" cy="4678363"/>
          </a:xfrm>
        </p:spPr>
        <p:txBody>
          <a:bodyPr/>
          <a:lstStyle/>
          <a:p>
            <a:pPr lvl="2"/>
            <a:r>
              <a:rPr lang="en-CA" dirty="0"/>
              <a:t>Repudiation can be expressed by the repudiating party or implied from the circumstances. </a:t>
            </a:r>
            <a:r>
              <a:rPr lang="en-CA" dirty="0" smtClean="0"/>
              <a:t/>
            </a:r>
            <a:br>
              <a:rPr lang="en-CA" dirty="0" smtClean="0"/>
            </a:br>
            <a:endParaRPr lang="en-CA" dirty="0" smtClean="0"/>
          </a:p>
          <a:p>
            <a:pPr marL="457200" lvl="2" indent="0">
              <a:buNone/>
            </a:pPr>
            <a:r>
              <a:rPr lang="en-US" sz="1200" b="0" dirty="0" smtClean="0"/>
              <a:t>The </a:t>
            </a:r>
            <a:r>
              <a:rPr lang="en-US" sz="1200" b="0" dirty="0"/>
              <a:t>renunciation of a contract may be express or implied. A party to a contract may state before the time for performance that he will not, or cannot, perform his obligations. This is tantamount to an express renunciation. On the other hand a renunciation will be implied if the conduct of a party is such as to lead a reasonable person to the conclusion that he will not perform, or will not be able to perform, when the time for performance arises</a:t>
            </a:r>
            <a:r>
              <a:rPr lang="en-US" sz="1200" b="0" dirty="0" smtClean="0"/>
              <a:t>.</a:t>
            </a:r>
            <a:br>
              <a:rPr lang="en-US" sz="1200" b="0" dirty="0" smtClean="0"/>
            </a:br>
            <a:endParaRPr lang="en-CA" b="0" dirty="0"/>
          </a:p>
          <a:p>
            <a:pPr lvl="3"/>
            <a:r>
              <a:rPr lang="en-CA" i="1" dirty="0"/>
              <a:t>McCallum et al. v. </a:t>
            </a:r>
            <a:r>
              <a:rPr lang="en-CA" i="1" dirty="0" err="1"/>
              <a:t>Zivojinovic</a:t>
            </a:r>
            <a:r>
              <a:rPr lang="en-CA" dirty="0"/>
              <a:t> (1977), 16 </a:t>
            </a:r>
            <a:r>
              <a:rPr lang="en-CA" dirty="0" err="1"/>
              <a:t>O.R</a:t>
            </a:r>
            <a:r>
              <a:rPr lang="en-CA" dirty="0"/>
              <a:t>. (2d) 721 at p. </a:t>
            </a:r>
            <a:r>
              <a:rPr lang="en-CA" dirty="0" smtClean="0"/>
              <a:t>723</a:t>
            </a:r>
          </a:p>
          <a:p>
            <a:pPr marL="685800" lvl="3" indent="0">
              <a:buNone/>
            </a:pPr>
            <a:endParaRPr lang="en-CA" dirty="0"/>
          </a:p>
          <a:p>
            <a:pPr lvl="2"/>
            <a:r>
              <a:rPr lang="en-CA" dirty="0"/>
              <a:t>Repudiation is a question of fact, and care has to be taken not to simply assume that a breach (even if established) is a </a:t>
            </a:r>
            <a:r>
              <a:rPr lang="en-CA" dirty="0" err="1"/>
              <a:t>repudiatory</a:t>
            </a:r>
            <a:r>
              <a:rPr lang="en-CA" dirty="0"/>
              <a:t> breach.</a:t>
            </a:r>
          </a:p>
          <a:p>
            <a:pPr lvl="3"/>
            <a:r>
              <a:rPr lang="en-CA" i="1" dirty="0"/>
              <a:t>Lee v </a:t>
            </a:r>
            <a:r>
              <a:rPr lang="en-CA" i="1" dirty="0" err="1"/>
              <a:t>Occo</a:t>
            </a:r>
            <a:r>
              <a:rPr lang="en-CA" i="1" dirty="0"/>
              <a:t> Developments Ltd.</a:t>
            </a:r>
            <a:r>
              <a:rPr lang="en-CA" dirty="0"/>
              <a:t>, 1996 </a:t>
            </a:r>
            <a:r>
              <a:rPr lang="en-CA" dirty="0" err="1"/>
              <a:t>CarswellNB</a:t>
            </a:r>
            <a:r>
              <a:rPr lang="en-CA" dirty="0"/>
              <a:t> 491 involved a dispute about whether the purchaser or vendor was responsible for payment of GST.  </a:t>
            </a:r>
          </a:p>
          <a:p>
            <a:pPr lvl="4">
              <a:buFont typeface="Arial" panose="020B0604020202020204" pitchFamily="34" charset="0"/>
              <a:buChar char="•"/>
            </a:pPr>
            <a:r>
              <a:rPr lang="en-CA" dirty="0"/>
              <a:t>The refusal to pay GST was not a </a:t>
            </a:r>
            <a:r>
              <a:rPr lang="en-CA" dirty="0" err="1"/>
              <a:t>repudiatory</a:t>
            </a:r>
            <a:r>
              <a:rPr lang="en-CA" dirty="0"/>
              <a:t> breach, and the remedy was to close the transaction and sue for </a:t>
            </a:r>
            <a:r>
              <a:rPr lang="en-CA" dirty="0" err="1"/>
              <a:t>damagaes</a:t>
            </a:r>
            <a:r>
              <a:rPr lang="en-CA" dirty="0"/>
              <a:t> (see para. 22)</a:t>
            </a:r>
          </a:p>
        </p:txBody>
      </p:sp>
      <p:sp>
        <p:nvSpPr>
          <p:cNvPr id="4" name="Slide Number Placeholder 3"/>
          <p:cNvSpPr>
            <a:spLocks noGrp="1"/>
          </p:cNvSpPr>
          <p:nvPr>
            <p:ph type="sldNum" sz="quarter" idx="10"/>
          </p:nvPr>
        </p:nvSpPr>
        <p:spPr/>
        <p:txBody>
          <a:bodyPr/>
          <a:lstStyle/>
          <a:p>
            <a:fld id="{CF9BC914-C69D-4A07-AF05-9294CE4F93CA}" type="slidenum">
              <a:rPr lang="en-CA" smtClean="0"/>
              <a:t>6</a:t>
            </a:fld>
            <a:endParaRPr lang="en-CA"/>
          </a:p>
        </p:txBody>
      </p:sp>
    </p:spTree>
    <p:extLst>
      <p:ext uri="{BB962C8B-B14F-4D97-AF65-F5344CB8AC3E}">
        <p14:creationId xmlns:p14="http://schemas.microsoft.com/office/powerpoint/2010/main" val="929698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 The </a:t>
            </a:r>
            <a:r>
              <a:rPr lang="en-CA" dirty="0"/>
              <a:t>first question: has one party repudiated the contract</a:t>
            </a:r>
            <a:r>
              <a:rPr lang="en-CA" dirty="0" smtClean="0"/>
              <a:t>?</a:t>
            </a:r>
            <a:endParaRPr lang="en-CA" dirty="0"/>
          </a:p>
        </p:txBody>
      </p:sp>
      <p:sp>
        <p:nvSpPr>
          <p:cNvPr id="3" name="Content Placeholder 2"/>
          <p:cNvSpPr>
            <a:spLocks noGrp="1"/>
          </p:cNvSpPr>
          <p:nvPr>
            <p:ph idx="1"/>
          </p:nvPr>
        </p:nvSpPr>
        <p:spPr>
          <a:xfrm>
            <a:off x="457200" y="1295400"/>
            <a:ext cx="8229600" cy="4876799"/>
          </a:xfrm>
        </p:spPr>
        <p:txBody>
          <a:bodyPr/>
          <a:lstStyle/>
          <a:p>
            <a:pPr lvl="2"/>
            <a:r>
              <a:rPr lang="en-CA" dirty="0"/>
              <a:t>It is not always clear whether a breach is a </a:t>
            </a:r>
            <a:r>
              <a:rPr lang="en-CA" dirty="0" err="1"/>
              <a:t>repudiatory</a:t>
            </a:r>
            <a:r>
              <a:rPr lang="en-CA" dirty="0"/>
              <a:t> breach. </a:t>
            </a:r>
          </a:p>
          <a:p>
            <a:pPr lvl="3"/>
            <a:r>
              <a:rPr lang="en-CA" i="1" dirty="0"/>
              <a:t>207111 Ontario Inc. v. </a:t>
            </a:r>
            <a:r>
              <a:rPr lang="en-CA" i="1" dirty="0" err="1"/>
              <a:t>Hirji</a:t>
            </a:r>
            <a:r>
              <a:rPr lang="en-CA" i="1" dirty="0"/>
              <a:t> </a:t>
            </a:r>
            <a:r>
              <a:rPr lang="en-CA" dirty="0"/>
              <a:t>2018 </a:t>
            </a:r>
            <a:r>
              <a:rPr lang="en-CA" dirty="0" err="1"/>
              <a:t>OSNC</a:t>
            </a:r>
            <a:r>
              <a:rPr lang="en-CA" dirty="0"/>
              <a:t> 291: the purchasers did not close on the closing date, but the judge found that the parties were still negotiating an extension and the sellers had not responded to the purchaser’s </a:t>
            </a:r>
            <a:r>
              <a:rPr lang="en-CA" dirty="0" smtClean="0"/>
              <a:t/>
            </a:r>
            <a:br>
              <a:rPr lang="en-CA" dirty="0" smtClean="0"/>
            </a:br>
            <a:endParaRPr lang="en-CA" sz="1200" dirty="0" smtClean="0"/>
          </a:p>
          <a:p>
            <a:pPr marL="685800" lvl="3" indent="0">
              <a:buNone/>
            </a:pPr>
            <a:r>
              <a:rPr lang="en-US" sz="1200" b="0" dirty="0" smtClean="0"/>
              <a:t>30 </a:t>
            </a:r>
            <a:r>
              <a:rPr lang="en-US" sz="1200" b="0" dirty="0"/>
              <a:t>     On the record before us, notwithstanding the application judge failed to set out her analysis of the evidence, we rely on the evidence that is not in dispute, the ongoing negotiations to extend the closing date and the failure by the sellers to respond to the purchaser's requisition letter or to provide any of the usual draft closing documents for the purchaser's review before closing. This evidence leads to the conclusion that there never was repudiation or even if there was, there was no </a:t>
            </a:r>
            <a:r>
              <a:rPr lang="en-US" sz="1200" b="0" dirty="0" smtClean="0"/>
              <a:t>acceptance.</a:t>
            </a:r>
            <a:br>
              <a:rPr lang="en-US" sz="1200" b="0" dirty="0" smtClean="0"/>
            </a:br>
            <a:endParaRPr lang="en-CA" sz="1200" dirty="0"/>
          </a:p>
          <a:p>
            <a:pPr marL="685800" lvl="3" indent="0">
              <a:buNone/>
            </a:pPr>
            <a:r>
              <a:rPr lang="en-US" sz="1200" b="0" dirty="0" smtClean="0"/>
              <a:t>31 </a:t>
            </a:r>
            <a:r>
              <a:rPr lang="en-US" sz="1200" b="0" dirty="0"/>
              <a:t>     Therefore the sellers were required to tender if they wanted to enforce the agreement.</a:t>
            </a:r>
            <a:endParaRPr lang="en-CA" sz="1200" b="0" dirty="0"/>
          </a:p>
          <a:p>
            <a:pPr marL="0" indent="0">
              <a:buNone/>
            </a:pPr>
            <a:endParaRPr lang="en-CA" sz="1200" dirty="0"/>
          </a:p>
          <a:p>
            <a:pPr lvl="4">
              <a:buFont typeface="Arial" panose="020B0604020202020204" pitchFamily="34" charset="0"/>
              <a:buChar char="•"/>
            </a:pPr>
            <a:r>
              <a:rPr lang="en-CA" dirty="0" smtClean="0"/>
              <a:t>This case is an example where tender would have provided clarity.  Not only that the vendor was ready will and able to close but that they were requiring</a:t>
            </a:r>
            <a:r>
              <a:rPr lang="en-CA" i="1" dirty="0" smtClean="0"/>
              <a:t> </a:t>
            </a:r>
            <a:r>
              <a:rPr lang="en-CA" dirty="0" smtClean="0"/>
              <a:t>that the purchaser close.</a:t>
            </a:r>
          </a:p>
          <a:p>
            <a:pPr lvl="3"/>
            <a:r>
              <a:rPr lang="en-CA" dirty="0"/>
              <a:t>But in another case, </a:t>
            </a:r>
            <a:r>
              <a:rPr lang="en-CA" i="1" dirty="0" err="1"/>
              <a:t>Valemont</a:t>
            </a:r>
            <a:r>
              <a:rPr lang="en-CA" i="1" dirty="0"/>
              <a:t> Development Corp. v. Royal Bank </a:t>
            </a:r>
            <a:r>
              <a:rPr lang="en-CA" dirty="0"/>
              <a:t>1996 </a:t>
            </a:r>
            <a:r>
              <a:rPr lang="en-CA" dirty="0" err="1"/>
              <a:t>CarswellOnt</a:t>
            </a:r>
            <a:r>
              <a:rPr lang="en-CA" dirty="0"/>
              <a:t> 17388, the court inferred from discussions between the parties’ lawyers that the buyer could not close because of financing issues.  This was found to be a repudiation.</a:t>
            </a:r>
          </a:p>
          <a:p>
            <a:pPr lvl="3"/>
            <a:r>
              <a:rPr lang="en-CA" dirty="0"/>
              <a:t>Similarly, see </a:t>
            </a:r>
            <a:r>
              <a:rPr lang="en-CA" i="1" dirty="0"/>
              <a:t>1179 Hunt Club Inc. v. Ottawa Medical Square Inc. </a:t>
            </a:r>
            <a:r>
              <a:rPr lang="en-CA" dirty="0"/>
              <a:t>2019 </a:t>
            </a:r>
            <a:r>
              <a:rPr lang="en-CA" dirty="0" err="1"/>
              <a:t>ONCA</a:t>
            </a:r>
            <a:r>
              <a:rPr lang="en-CA" dirty="0"/>
              <a:t> 700 at para. 13 where the purchaser asked for an extension because it did not have financing.  The purchaser was found to have repudiated by not closing on the appointed date</a:t>
            </a:r>
            <a:r>
              <a:rPr lang="en-CA" dirty="0" smtClean="0"/>
              <a:t>.</a:t>
            </a:r>
            <a:endParaRPr lang="en-CA" dirty="0"/>
          </a:p>
        </p:txBody>
      </p:sp>
      <p:sp>
        <p:nvSpPr>
          <p:cNvPr id="4" name="Slide Number Placeholder 3"/>
          <p:cNvSpPr>
            <a:spLocks noGrp="1"/>
          </p:cNvSpPr>
          <p:nvPr>
            <p:ph type="sldNum" sz="quarter" idx="10"/>
          </p:nvPr>
        </p:nvSpPr>
        <p:spPr/>
        <p:txBody>
          <a:bodyPr/>
          <a:lstStyle/>
          <a:p>
            <a:fld id="{CF9BC914-C69D-4A07-AF05-9294CE4F93CA}" type="slidenum">
              <a:rPr lang="en-CA" smtClean="0"/>
              <a:t>7</a:t>
            </a:fld>
            <a:endParaRPr lang="en-CA"/>
          </a:p>
        </p:txBody>
      </p:sp>
    </p:spTree>
    <p:extLst>
      <p:ext uri="{BB962C8B-B14F-4D97-AF65-F5344CB8AC3E}">
        <p14:creationId xmlns:p14="http://schemas.microsoft.com/office/powerpoint/2010/main" val="3647849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3. The first question: has one party repudiated the contract?</a:t>
            </a:r>
          </a:p>
        </p:txBody>
      </p:sp>
      <p:sp>
        <p:nvSpPr>
          <p:cNvPr id="3" name="Content Placeholder 2"/>
          <p:cNvSpPr>
            <a:spLocks noGrp="1"/>
          </p:cNvSpPr>
          <p:nvPr>
            <p:ph idx="1"/>
          </p:nvPr>
        </p:nvSpPr>
        <p:spPr>
          <a:xfrm>
            <a:off x="457200" y="1371600"/>
            <a:ext cx="8229600" cy="4754563"/>
          </a:xfrm>
        </p:spPr>
        <p:txBody>
          <a:bodyPr/>
          <a:lstStyle/>
          <a:p>
            <a:pPr marL="685800" lvl="3" indent="0">
              <a:buNone/>
            </a:pPr>
            <a:endParaRPr lang="en-CA" dirty="0"/>
          </a:p>
          <a:p>
            <a:pPr lvl="2"/>
            <a:r>
              <a:rPr lang="en-CA" dirty="0"/>
              <a:t>It is important to document discussions that are said to constitute a repudiation, so that there is no dispute about what was said.  </a:t>
            </a:r>
          </a:p>
          <a:p>
            <a:pPr lvl="3"/>
            <a:r>
              <a:rPr lang="en-CA" dirty="0"/>
              <a:t>Tender cases sometimes involve conflicting testimony form the real estate lawyers that acted on the transaction about who said what and when.  </a:t>
            </a:r>
          </a:p>
          <a:p>
            <a:pPr lvl="3"/>
            <a:r>
              <a:rPr lang="en-CA" dirty="0"/>
              <a:t>Creating a clear documentary record can eliminate this conflicting evidence</a:t>
            </a:r>
            <a:r>
              <a:rPr lang="en-CA" dirty="0" smtClean="0"/>
              <a:t>.</a:t>
            </a:r>
          </a:p>
          <a:p>
            <a:pPr marL="685800" lvl="3" indent="0">
              <a:buNone/>
            </a:pPr>
            <a:endParaRPr lang="en-CA" dirty="0"/>
          </a:p>
          <a:p>
            <a:pPr lvl="2"/>
            <a:r>
              <a:rPr lang="en-CA" dirty="0"/>
              <a:t>In the appropriate case, tender can put the issue squarely to the party that is (or may be) unwilling or unable to close.  By tendering, the innocent party shows that </a:t>
            </a:r>
            <a:r>
              <a:rPr lang="en-CA" i="1" dirty="0"/>
              <a:t>it </a:t>
            </a:r>
            <a:r>
              <a:rPr lang="en-CA" dirty="0"/>
              <a:t>is ready, willing and able to fulfill the terms of the agreement.  </a:t>
            </a:r>
          </a:p>
        </p:txBody>
      </p:sp>
      <p:sp>
        <p:nvSpPr>
          <p:cNvPr id="4" name="Slide Number Placeholder 3"/>
          <p:cNvSpPr>
            <a:spLocks noGrp="1"/>
          </p:cNvSpPr>
          <p:nvPr>
            <p:ph type="sldNum" sz="quarter" idx="10"/>
          </p:nvPr>
        </p:nvSpPr>
        <p:spPr/>
        <p:txBody>
          <a:bodyPr/>
          <a:lstStyle/>
          <a:p>
            <a:fld id="{CF9BC914-C69D-4A07-AF05-9294CE4F93CA}" type="slidenum">
              <a:rPr lang="en-CA" smtClean="0"/>
              <a:t>8</a:t>
            </a:fld>
            <a:endParaRPr lang="en-CA"/>
          </a:p>
        </p:txBody>
      </p:sp>
    </p:spTree>
    <p:extLst>
      <p:ext uri="{BB962C8B-B14F-4D97-AF65-F5344CB8AC3E}">
        <p14:creationId xmlns:p14="http://schemas.microsoft.com/office/powerpoint/2010/main" val="765785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jac-TORONTOPowerpoint 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Goodmans Powerpoint</Template>
  <TotalTime>42</TotalTime>
  <Words>3947</Words>
  <Application>Microsoft Office PowerPoint</Application>
  <PresentationFormat>On-screen Show (4:3)</PresentationFormat>
  <Paragraphs>192</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Black</vt:lpstr>
      <vt:lpstr>Calibri</vt:lpstr>
      <vt:lpstr>Wingdings 2</vt:lpstr>
      <vt:lpstr>Wingdings 3</vt:lpstr>
      <vt:lpstr>jac-TORONTOPowerpoint 2012</vt:lpstr>
      <vt:lpstr>Safeguarding Real Estate Transactions 2021 To Tender or not to tender?</vt:lpstr>
      <vt:lpstr>1. Introduction</vt:lpstr>
      <vt:lpstr>1. Introduction</vt:lpstr>
      <vt:lpstr>2. What is tender?</vt:lpstr>
      <vt:lpstr>2. What is tender?</vt:lpstr>
      <vt:lpstr>3. The first question: has one party repudiated the contract?</vt:lpstr>
      <vt:lpstr>3. The first question: has one party repudiated the contract?</vt:lpstr>
      <vt:lpstr>3. The first question: has one party repudiated the contract?</vt:lpstr>
      <vt:lpstr>3. The first question: has one party repudiated the contract?</vt:lpstr>
      <vt:lpstr>4. Second question: accept the repudiation or insist on performance?</vt:lpstr>
      <vt:lpstr>4. Second question: accept the repudiation or insist on performance?</vt:lpstr>
      <vt:lpstr>4. Second question: accept the repudiation or insist on performance?</vt:lpstr>
      <vt:lpstr>5. Third question: is the innocent party in a position to close?</vt:lpstr>
      <vt:lpstr>6. The zombie contract trap: if the contract is alive then both sides must perform.</vt:lpstr>
      <vt:lpstr>6. The zombie contract trap: if the contract is alive then both sides must perform.</vt:lpstr>
      <vt:lpstr>6. The zombie contract trap: if the contract is alive then both sides must perform.</vt:lpstr>
      <vt:lpstr>6. The zombie contract trap: if the contract is alive then both sides must perform.</vt:lpstr>
      <vt:lpstr>7. Fourth question: what, exactly, needs to be tendered?</vt:lpstr>
      <vt:lpstr>7. Fourth question: what, exactly, needs to be tendered?</vt:lpstr>
      <vt:lpstr>8. Conclusion: ask the right questions, and consider the answers carefully. </vt:lpstr>
    </vt:vector>
  </TitlesOfParts>
  <Company>Goodmans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Li, Amanda</dc:creator>
  <cp:lastModifiedBy>Diec, Vivian</cp:lastModifiedBy>
  <cp:revision>7</cp:revision>
  <dcterms:created xsi:type="dcterms:W3CDTF">2020-06-03T14:57:01Z</dcterms:created>
  <dcterms:modified xsi:type="dcterms:W3CDTF">2021-11-18T17:11:24Z</dcterms:modified>
</cp:coreProperties>
</file>